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7556500" cy="10693400"/>
  <p:notesSz cx="7556500" cy="106934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5" autoAdjust="0"/>
    <p:restoredTop sz="95680" autoAdjust="0"/>
  </p:normalViewPr>
  <p:slideViewPr>
    <p:cSldViewPr>
      <p:cViewPr>
        <p:scale>
          <a:sx n="100" d="100"/>
          <a:sy n="100" d="100"/>
        </p:scale>
        <p:origin x="3522" y="-10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94334" y="9080500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矩形 7"/>
          <p:cNvSpPr/>
          <p:nvPr userDrawn="1"/>
        </p:nvSpPr>
        <p:spPr>
          <a:xfrm>
            <a:off x="273050" y="9994900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6" name="矩形 5"/>
          <p:cNvSpPr/>
          <p:nvPr userDrawn="1"/>
        </p:nvSpPr>
        <p:spPr>
          <a:xfrm>
            <a:off x="273050" y="9994900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5" name="矩形 4"/>
          <p:cNvSpPr/>
          <p:nvPr userDrawn="1"/>
        </p:nvSpPr>
        <p:spPr>
          <a:xfrm>
            <a:off x="273050" y="9994900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51998" y="5348452"/>
            <a:ext cx="705599" cy="5400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851998" y="4700447"/>
            <a:ext cx="705599" cy="5400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851998" y="4052455"/>
            <a:ext cx="705599" cy="5400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851998" y="3404451"/>
            <a:ext cx="705599" cy="5400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851998" y="2756446"/>
            <a:ext cx="705599" cy="5400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3851998" y="2108454"/>
            <a:ext cx="705599" cy="54000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3851998" y="1460487"/>
            <a:ext cx="705599" cy="54000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6301806" y="210699"/>
            <a:ext cx="1065547" cy="3034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1495879" y="10163661"/>
            <a:ext cx="125035" cy="10563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1340568" y="10163530"/>
            <a:ext cx="123986" cy="1057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802288" y="10123916"/>
            <a:ext cx="449156" cy="20462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461260" y="10163661"/>
            <a:ext cx="119380" cy="106045"/>
          </a:xfrm>
          <a:custGeom>
            <a:avLst/>
            <a:gdLst/>
            <a:ahLst/>
            <a:cxnLst/>
            <a:rect l="l" t="t" r="r" b="b"/>
            <a:pathLst>
              <a:path w="119379" h="106045">
                <a:moveTo>
                  <a:pt x="24640" y="0"/>
                </a:moveTo>
                <a:lnTo>
                  <a:pt x="0" y="0"/>
                </a:lnTo>
                <a:lnTo>
                  <a:pt x="0" y="90303"/>
                </a:lnTo>
                <a:lnTo>
                  <a:pt x="1834" y="96856"/>
                </a:lnTo>
                <a:lnTo>
                  <a:pt x="5373" y="100395"/>
                </a:lnTo>
                <a:lnTo>
                  <a:pt x="9043" y="103933"/>
                </a:lnTo>
                <a:lnTo>
                  <a:pt x="15858" y="105637"/>
                </a:lnTo>
                <a:lnTo>
                  <a:pt x="26081" y="105637"/>
                </a:lnTo>
                <a:lnTo>
                  <a:pt x="103147" y="105506"/>
                </a:lnTo>
                <a:lnTo>
                  <a:pt x="119137" y="85715"/>
                </a:lnTo>
                <a:lnTo>
                  <a:pt x="24640" y="85715"/>
                </a:lnTo>
                <a:lnTo>
                  <a:pt x="24640" y="0"/>
                </a:lnTo>
                <a:close/>
              </a:path>
              <a:path w="119379" h="106045">
                <a:moveTo>
                  <a:pt x="119137" y="0"/>
                </a:moveTo>
                <a:lnTo>
                  <a:pt x="94628" y="0"/>
                </a:lnTo>
                <a:lnTo>
                  <a:pt x="94628" y="85715"/>
                </a:lnTo>
                <a:lnTo>
                  <a:pt x="119137" y="85715"/>
                </a:lnTo>
                <a:lnTo>
                  <a:pt x="1191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19318" y="10163661"/>
            <a:ext cx="125730" cy="106045"/>
          </a:xfrm>
          <a:custGeom>
            <a:avLst/>
            <a:gdLst/>
            <a:ahLst/>
            <a:cxnLst/>
            <a:rect l="l" t="t" r="r" b="b"/>
            <a:pathLst>
              <a:path w="125729" h="106045">
                <a:moveTo>
                  <a:pt x="98691" y="0"/>
                </a:moveTo>
                <a:lnTo>
                  <a:pt x="0" y="0"/>
                </a:lnTo>
                <a:lnTo>
                  <a:pt x="0" y="105637"/>
                </a:lnTo>
                <a:lnTo>
                  <a:pt x="24115" y="105637"/>
                </a:lnTo>
                <a:lnTo>
                  <a:pt x="24115" y="65663"/>
                </a:lnTo>
                <a:lnTo>
                  <a:pt x="98691" y="65663"/>
                </a:lnTo>
                <a:lnTo>
                  <a:pt x="104720" y="64090"/>
                </a:lnTo>
                <a:lnTo>
                  <a:pt x="112321" y="57537"/>
                </a:lnTo>
                <a:lnTo>
                  <a:pt x="114156" y="52294"/>
                </a:lnTo>
                <a:lnTo>
                  <a:pt x="114156" y="47576"/>
                </a:lnTo>
                <a:lnTo>
                  <a:pt x="24246" y="47576"/>
                </a:lnTo>
                <a:lnTo>
                  <a:pt x="24246" y="18217"/>
                </a:lnTo>
                <a:lnTo>
                  <a:pt x="114156" y="18217"/>
                </a:lnTo>
                <a:lnTo>
                  <a:pt x="114156" y="13237"/>
                </a:lnTo>
                <a:lnTo>
                  <a:pt x="112321" y="7994"/>
                </a:lnTo>
                <a:lnTo>
                  <a:pt x="104720" y="1703"/>
                </a:lnTo>
                <a:lnTo>
                  <a:pt x="98691" y="0"/>
                </a:lnTo>
                <a:close/>
              </a:path>
              <a:path w="125729" h="106045">
                <a:moveTo>
                  <a:pt x="76541" y="65663"/>
                </a:moveTo>
                <a:lnTo>
                  <a:pt x="47445" y="65663"/>
                </a:lnTo>
                <a:lnTo>
                  <a:pt x="90040" y="105506"/>
                </a:lnTo>
                <a:lnTo>
                  <a:pt x="125297" y="105506"/>
                </a:lnTo>
                <a:lnTo>
                  <a:pt x="76541" y="65663"/>
                </a:lnTo>
                <a:close/>
              </a:path>
              <a:path w="125729" h="106045">
                <a:moveTo>
                  <a:pt x="114156" y="18217"/>
                </a:moveTo>
                <a:lnTo>
                  <a:pt x="83749" y="18217"/>
                </a:lnTo>
                <a:lnTo>
                  <a:pt x="86633" y="18873"/>
                </a:lnTo>
                <a:lnTo>
                  <a:pt x="89778" y="21232"/>
                </a:lnTo>
                <a:lnTo>
                  <a:pt x="90565" y="23460"/>
                </a:lnTo>
                <a:lnTo>
                  <a:pt x="90565" y="42333"/>
                </a:lnTo>
                <a:lnTo>
                  <a:pt x="89778" y="44561"/>
                </a:lnTo>
                <a:lnTo>
                  <a:pt x="86633" y="46920"/>
                </a:lnTo>
                <a:lnTo>
                  <a:pt x="83749" y="47576"/>
                </a:lnTo>
                <a:lnTo>
                  <a:pt x="114156" y="47576"/>
                </a:lnTo>
                <a:lnTo>
                  <a:pt x="114156" y="182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矩形 6"/>
          <p:cNvSpPr/>
          <p:nvPr userDrawn="1"/>
        </p:nvSpPr>
        <p:spPr>
          <a:xfrm>
            <a:off x="3473450" y="88900"/>
            <a:ext cx="3962400" cy="60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950" y="-144017"/>
            <a:ext cx="2298017" cy="114350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12"/>
          <a:stretch/>
        </p:blipFill>
        <p:spPr>
          <a:xfrm>
            <a:off x="4082111" y="8540976"/>
            <a:ext cx="3133611" cy="1741924"/>
          </a:xfrm>
          <a:prstGeom prst="rect">
            <a:avLst/>
          </a:prstGeom>
        </p:spPr>
      </p:pic>
      <p:graphicFrame>
        <p:nvGraphicFramePr>
          <p:cNvPr id="26" name="表格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659062"/>
              </p:ext>
            </p:extLst>
          </p:nvPr>
        </p:nvGraphicFramePr>
        <p:xfrm>
          <a:off x="3251592" y="3510642"/>
          <a:ext cx="4003839" cy="4689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798">
                  <a:extLst>
                    <a:ext uri="{9D8B030D-6E8A-4147-A177-3AD203B41FA5}">
                      <a16:colId xmlns:a16="http://schemas.microsoft.com/office/drawing/2014/main" val="2954350300"/>
                    </a:ext>
                  </a:extLst>
                </a:gridCol>
                <a:gridCol w="3092041">
                  <a:extLst>
                    <a:ext uri="{9D8B030D-6E8A-4147-A177-3AD203B41FA5}">
                      <a16:colId xmlns:a16="http://schemas.microsoft.com/office/drawing/2014/main" val="3176576991"/>
                    </a:ext>
                  </a:extLst>
                </a:gridCol>
              </a:tblGrid>
              <a:tr h="122106">
                <a:tc row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Amazing Air Flow Possibility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5785330"/>
                  </a:ext>
                </a:extLst>
              </a:tr>
              <a:tr h="122106">
                <a:tc vMerge="1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aseline="0" dirty="0">
                          <a:solidFill>
                            <a:schemeClr val="tx1"/>
                          </a:solidFill>
                        </a:rPr>
                        <a:t>Up to </a:t>
                      </a:r>
                      <a:r>
                        <a:rPr lang="en-US" altLang="zh-TW" sz="800" baseline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zh-TW" altLang="en-US" sz="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TW" sz="800" baseline="0" dirty="0">
                          <a:solidFill>
                            <a:schemeClr val="tx1"/>
                          </a:solidFill>
                        </a:rPr>
                        <a:t>fans</a:t>
                      </a:r>
                      <a:r>
                        <a:rPr lang="zh-TW" altLang="en-US" sz="8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TW" sz="800" baseline="0" dirty="0">
                          <a:solidFill>
                            <a:schemeClr val="tx1"/>
                          </a:solidFill>
                        </a:rPr>
                        <a:t>of various sizes can be installed. A 80mm gap at the top and front are reserved for </a:t>
                      </a:r>
                      <a:r>
                        <a:rPr lang="en-US" altLang="zh-TW" sz="800" baseline="0" dirty="0" smtClean="0">
                          <a:solidFill>
                            <a:schemeClr val="tx1"/>
                          </a:solidFill>
                        </a:rPr>
                        <a:t>Push-Pull </a:t>
                      </a:r>
                      <a:r>
                        <a:rPr lang="en-US" altLang="zh-TW" sz="800" baseline="0" dirty="0">
                          <a:solidFill>
                            <a:schemeClr val="tx1"/>
                          </a:solidFill>
                        </a:rPr>
                        <a:t>installation, and supports dual 360mm radiators at the top and front. </a:t>
                      </a:r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3262344"/>
                  </a:ext>
                </a:extLst>
              </a:tr>
              <a:tr h="122106">
                <a:tc row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RTX 40 Series Graphics Card Support</a:t>
                      </a:r>
                      <a:endParaRPr lang="zh-TW" altLang="zh-TW" sz="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7946642"/>
                  </a:ext>
                </a:extLst>
              </a:tr>
              <a:tr h="122106">
                <a:tc vMerge="1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matter the longer, thicker or heavier of the graphics card, It is fully supported vertical or horizontal installation, also reserved enough space to ensure cooling and cable bending. </a:t>
                      </a:r>
                      <a:endParaRPr lang="zh-TW" altLang="zh-TW" sz="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377272"/>
                  </a:ext>
                </a:extLst>
              </a:tr>
              <a:tr h="122106">
                <a:tc row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Omnidirectional</a:t>
                      </a:r>
                      <a:r>
                        <a:rPr lang="en-US" altLang="zh-TW" sz="800" b="1" kern="1200" baseline="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n-US" altLang="zh-TW" sz="800" b="1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Graphics Card </a:t>
                      </a:r>
                      <a:r>
                        <a:rPr lang="en-US" altLang="zh-TW" sz="800" b="1" kern="1200" baseline="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Stand</a:t>
                      </a:r>
                      <a:endParaRPr lang="zh-TW" altLang="en-US" sz="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406314"/>
                  </a:ext>
                </a:extLst>
              </a:tr>
              <a:tr h="42253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graphics card </a:t>
                      </a:r>
                      <a:r>
                        <a:rPr lang="en-US" altLang="zh-TW" sz="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stand </a:t>
                      </a:r>
                      <a:r>
                        <a:rPr lang="en-US" altLang="zh-TW" sz="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can be adjusted in many ways to support different graphics card installation. </a:t>
                      </a:r>
                      <a:endParaRPr lang="nb-NO" altLang="zh-TW" sz="8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1837421"/>
                  </a:ext>
                </a:extLst>
              </a:tr>
              <a:tr h="14660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Switchable PCI-E Brackets</a:t>
                      </a:r>
                      <a:endParaRPr lang="zh-TW" altLang="zh-TW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6357537"/>
                  </a:ext>
                </a:extLst>
              </a:tr>
              <a:tr h="42253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Vertical GPU bracket supports installation of graphics card vertically without installing extra bracket and also can install 2 x 60 mm fans in the same time.</a:t>
                      </a:r>
                      <a:endParaRPr lang="zh-TW" altLang="zh-TW" sz="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197726"/>
                  </a:ext>
                </a:extLst>
              </a:tr>
              <a:tr h="243954">
                <a:tc row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altLang="zh-TW" sz="8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Multiple</a:t>
                      </a:r>
                      <a:r>
                        <a:rPr lang="en-US" altLang="zh-TW" sz="8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-</a:t>
                      </a:r>
                      <a:r>
                        <a:rPr lang="nb-NO" altLang="zh-TW" sz="8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Function Cable Cover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2977871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cable cover can be moved to support E-ATX motherboards</a:t>
                      </a:r>
                      <a:r>
                        <a:rPr lang="en-US" altLang="zh-TW" sz="8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can be installed additional fan by attached fan bracket to enhance airflow.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722896"/>
                  </a:ext>
                </a:extLst>
              </a:tr>
              <a:tr h="125282">
                <a:tc row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User Friendly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9962510"/>
                  </a:ext>
                </a:extLst>
              </a:tr>
              <a:tr h="164245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lang="en-US" altLang="zh-TW" sz="800" b="1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patent</a:t>
                      </a:r>
                      <a:r>
                        <a:rPr lang="en-US" altLang="zh-TW" sz="800" b="1" u="sng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pending</a:t>
                      </a:r>
                      <a:r>
                        <a:rPr lang="en-US" altLang="zh-TW" sz="800" b="1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sliding HDD cache and GPU holder.</a:t>
                      </a:r>
                    </a:p>
                    <a:p>
                      <a:r>
                        <a:rPr lang="en-US" altLang="zh-TW" sz="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MSI </a:t>
                      </a:r>
                      <a:r>
                        <a:rPr lang="en-US" altLang="zh-TW" sz="8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chassis </a:t>
                      </a:r>
                      <a:r>
                        <a:rPr lang="en-US" altLang="zh-TW" sz="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also uses the push latches construction on the PCI-E bracket,</a:t>
                      </a:r>
                      <a:r>
                        <a:rPr lang="en-US" altLang="zh-TW" sz="8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side panel ,and multiple function cable cover.</a:t>
                      </a:r>
                      <a:endParaRPr lang="zh-TW" altLang="zh-TW" sz="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6710379"/>
                  </a:ext>
                </a:extLst>
              </a:tr>
              <a:tr h="164245">
                <a:tc row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 to</a:t>
                      </a:r>
                      <a:r>
                        <a:rPr lang="en-US" altLang="zh-TW" sz="800" b="1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6 ARGB-PWM Control Board</a:t>
                      </a:r>
                      <a:endParaRPr lang="en-US" altLang="zh-TW" sz="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368635"/>
                  </a:ext>
                </a:extLst>
              </a:tr>
              <a:tr h="45555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 fan control board supports up to 6 x PWM fans with ARGB function. Allow you to use the LED switch button to adjust the ARGB lighting intuitionally.</a:t>
                      </a:r>
                      <a:endParaRPr lang="en-US" altLang="zh-TW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596556"/>
                  </a:ext>
                </a:extLst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2147302" y="244462"/>
            <a:ext cx="132162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165" dirty="0">
                <a:solidFill>
                  <a:srgbClr val="343434"/>
                </a:solidFill>
                <a:latin typeface="Trebuchet MS"/>
                <a:cs typeface="Trebuchet MS"/>
              </a:rPr>
              <a:t>PC CASE</a:t>
            </a:r>
            <a:endParaRPr sz="800" dirty="0">
              <a:latin typeface="Trebuchet MS"/>
              <a:cs typeface="Trebuchet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79997" y="920127"/>
            <a:ext cx="7200265" cy="0"/>
          </a:xfrm>
          <a:custGeom>
            <a:avLst/>
            <a:gdLst/>
            <a:ahLst/>
            <a:cxnLst/>
            <a:rect l="l" t="t" r="r" b="b"/>
            <a:pathLst>
              <a:path w="7200265">
                <a:moveTo>
                  <a:pt x="0" y="0"/>
                </a:moveTo>
                <a:lnTo>
                  <a:pt x="7199998" y="0"/>
                </a:lnTo>
              </a:path>
            </a:pathLst>
          </a:custGeom>
          <a:ln w="3594">
            <a:solidFill>
              <a:srgbClr val="EC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9997" y="10538353"/>
            <a:ext cx="7200265" cy="0"/>
          </a:xfrm>
          <a:custGeom>
            <a:avLst/>
            <a:gdLst/>
            <a:ahLst/>
            <a:cxnLst/>
            <a:rect l="l" t="t" r="r" b="b"/>
            <a:pathLst>
              <a:path w="7200265">
                <a:moveTo>
                  <a:pt x="0" y="0"/>
                </a:moveTo>
                <a:lnTo>
                  <a:pt x="7199998" y="0"/>
                </a:lnTo>
              </a:path>
            </a:pathLst>
          </a:custGeom>
          <a:ln w="3594">
            <a:solidFill>
              <a:srgbClr val="EC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-3809" y="10538353"/>
            <a:ext cx="7560309" cy="180340"/>
          </a:xfrm>
          <a:custGeom>
            <a:avLst/>
            <a:gdLst/>
            <a:ahLst/>
            <a:cxnLst/>
            <a:rect l="l" t="t" r="r" b="b"/>
            <a:pathLst>
              <a:path w="7560309" h="180340">
                <a:moveTo>
                  <a:pt x="0" y="179997"/>
                </a:moveTo>
                <a:lnTo>
                  <a:pt x="7560005" y="179997"/>
                </a:lnTo>
                <a:lnTo>
                  <a:pt x="7560005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3842130" y="3268982"/>
            <a:ext cx="8223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EC1C23"/>
                </a:solidFill>
                <a:latin typeface="+mn-ea"/>
                <a:cs typeface="Lucida Sans"/>
              </a:rPr>
              <a:t>FEATURES</a:t>
            </a:r>
            <a:endParaRPr sz="1200" dirty="0">
              <a:latin typeface="+mn-ea"/>
              <a:cs typeface="Lucida Sans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3948761" y="8195273"/>
            <a:ext cx="11410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35" dirty="0">
                <a:solidFill>
                  <a:srgbClr val="EC1C23"/>
                </a:solidFill>
                <a:latin typeface="+mn-ea"/>
                <a:cs typeface="Lucida Sans"/>
              </a:rPr>
              <a:t>CONNECTIONS</a:t>
            </a:r>
            <a:endParaRPr sz="1200" dirty="0">
              <a:latin typeface="+mn-ea"/>
              <a:cs typeface="Lucida Sans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4150995" y="9795697"/>
            <a:ext cx="1532255" cy="49436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41300" indent="-228600">
              <a:spcBef>
                <a:spcPts val="215"/>
              </a:spcBef>
              <a:buClr>
                <a:srgbClr val="EC1C23"/>
              </a:buClr>
              <a:buFont typeface="+mj-lt"/>
              <a:buAutoNum type="arabicPeriod"/>
              <a:tabLst>
                <a:tab pos="154305" algn="l"/>
              </a:tabLst>
            </a:pPr>
            <a:r>
              <a:rPr lang="en-US" altLang="zh-TW" sz="900" spc="-30" dirty="0">
                <a:solidFill>
                  <a:srgbClr val="221F1F"/>
                </a:solidFill>
                <a:cs typeface="Lucida Sans"/>
              </a:rPr>
              <a:t>2x USB 3.2 Gen 1 Type-A</a:t>
            </a:r>
          </a:p>
          <a:p>
            <a:pPr marL="241300" indent="-228600">
              <a:spcBef>
                <a:spcPts val="215"/>
              </a:spcBef>
              <a:buClr>
                <a:srgbClr val="EC1C23"/>
              </a:buClr>
              <a:buFont typeface="+mj-lt"/>
              <a:buAutoNum type="arabicPeriod"/>
              <a:tabLst>
                <a:tab pos="154305" algn="l"/>
              </a:tabLst>
            </a:pPr>
            <a:r>
              <a:rPr lang="en-US" altLang="zh-TW" sz="900" spc="-30" dirty="0">
                <a:solidFill>
                  <a:srgbClr val="221F1F"/>
                </a:solidFill>
                <a:cs typeface="Lucida Sans"/>
              </a:rPr>
              <a:t>1x USB 3.2 Gen 2x2 Type-C</a:t>
            </a:r>
            <a:endParaRPr lang="en-US" altLang="zh-TW" sz="900" spc="-30" dirty="0">
              <a:solidFill>
                <a:srgbClr val="221F1F"/>
              </a:solidFill>
              <a:latin typeface="+mj-lt"/>
              <a:cs typeface="Lucida Sans"/>
            </a:endParaRPr>
          </a:p>
          <a:p>
            <a:pPr marL="241300" indent="-228600">
              <a:spcBef>
                <a:spcPts val="215"/>
              </a:spcBef>
              <a:buClr>
                <a:srgbClr val="EC1C23"/>
              </a:buClr>
              <a:buFont typeface="+mj-lt"/>
              <a:buAutoNum type="arabicPeriod"/>
              <a:tabLst>
                <a:tab pos="154305" algn="l"/>
              </a:tabLst>
            </a:pPr>
            <a:r>
              <a:rPr lang="en-US" altLang="zh-TW" sz="900" spc="-30" dirty="0">
                <a:solidFill>
                  <a:srgbClr val="221F1F"/>
                </a:solidFill>
                <a:cs typeface="Lucida Sans"/>
              </a:rPr>
              <a:t>Mic In/ Audio Out</a:t>
            </a:r>
            <a:endParaRPr lang="en-US" altLang="zh-TW" sz="900" spc="-30" dirty="0">
              <a:solidFill>
                <a:srgbClr val="221F1F"/>
              </a:solidFill>
              <a:latin typeface="+mj-lt"/>
              <a:cs typeface="Lucida Sans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5713016" y="9825888"/>
            <a:ext cx="1555115" cy="620042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41300" indent="-228600">
              <a:spcBef>
                <a:spcPts val="120"/>
              </a:spcBef>
              <a:buClr>
                <a:srgbClr val="EC1C23"/>
              </a:buClr>
              <a:buFont typeface="+mj-lt"/>
              <a:buAutoNum type="arabicPeriod" startAt="4"/>
              <a:tabLst>
                <a:tab pos="154305" algn="l"/>
              </a:tabLst>
            </a:pPr>
            <a:r>
              <a:rPr lang="en-US" altLang="zh-TW" sz="900" spc="-30" dirty="0">
                <a:solidFill>
                  <a:srgbClr val="221F1F"/>
                </a:solidFill>
                <a:latin typeface="+mj-lt"/>
                <a:cs typeface="Lucida Sans"/>
              </a:rPr>
              <a:t>LED Switch Button</a:t>
            </a:r>
          </a:p>
          <a:p>
            <a:pPr marL="241300" indent="-228600">
              <a:spcBef>
                <a:spcPts val="120"/>
              </a:spcBef>
              <a:buClr>
                <a:srgbClr val="EC1C23"/>
              </a:buClr>
              <a:buFont typeface="+mj-lt"/>
              <a:buAutoNum type="arabicPeriod" startAt="4"/>
              <a:tabLst>
                <a:tab pos="154305" algn="l"/>
              </a:tabLst>
            </a:pPr>
            <a:r>
              <a:rPr lang="en-US" altLang="zh-TW" sz="900" spc="-30" dirty="0">
                <a:solidFill>
                  <a:srgbClr val="221F1F"/>
                </a:solidFill>
                <a:latin typeface="+mj-lt"/>
                <a:cs typeface="Lucida Sans"/>
              </a:rPr>
              <a:t>Reset Button</a:t>
            </a:r>
          </a:p>
          <a:p>
            <a:pPr marL="241300" indent="-228600">
              <a:spcBef>
                <a:spcPts val="120"/>
              </a:spcBef>
              <a:buClr>
                <a:srgbClr val="EC1C23"/>
              </a:buClr>
              <a:buFont typeface="+mj-lt"/>
              <a:buAutoNum type="arabicPeriod" startAt="4"/>
              <a:tabLst>
                <a:tab pos="154305" algn="l"/>
              </a:tabLst>
            </a:pPr>
            <a:r>
              <a:rPr lang="en-US" altLang="zh-TW" sz="900" spc="-30" dirty="0">
                <a:solidFill>
                  <a:srgbClr val="221F1F"/>
                </a:solidFill>
                <a:latin typeface="+mj-lt"/>
                <a:cs typeface="Lucida Sans"/>
              </a:rPr>
              <a:t>Power Button</a:t>
            </a:r>
          </a:p>
          <a:p>
            <a:pPr marL="241300" indent="-228600">
              <a:spcBef>
                <a:spcPts val="120"/>
              </a:spcBef>
              <a:buClr>
                <a:srgbClr val="EC1C23"/>
              </a:buClr>
              <a:buFont typeface="+mj-lt"/>
              <a:buAutoNum type="arabicPeriod" startAt="4"/>
              <a:tabLst>
                <a:tab pos="154305" algn="l"/>
              </a:tabLst>
            </a:pPr>
            <a:endParaRPr lang="en-US" altLang="zh-TW" sz="900" spc="-30" dirty="0">
              <a:solidFill>
                <a:srgbClr val="221F1F"/>
              </a:solidFill>
              <a:latin typeface="+mj-lt"/>
              <a:cs typeface="Lucida San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79997" y="10567066"/>
            <a:ext cx="6954863" cy="966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lang="en-US" sz="500" spc="-30" dirty="0">
                <a:latin typeface="Arial" panose="020B0604020202020204" pitchFamily="34" charset="0"/>
                <a:cs typeface="Arial" panose="020B0604020202020204" pitchFamily="34" charset="0"/>
              </a:rPr>
              <a:t>© 202</a:t>
            </a:r>
            <a:r>
              <a:rPr lang="en-US" altLang="zh-TW" sz="500" spc="-3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500" spc="-30" dirty="0">
                <a:latin typeface="Arial" panose="020B0604020202020204" pitchFamily="34" charset="0"/>
                <a:cs typeface="Arial" panose="020B0604020202020204" pitchFamily="34" charset="0"/>
              </a:rPr>
              <a:t> Micro-Star Int'l </a:t>
            </a:r>
            <a:r>
              <a:rPr lang="en-US" sz="500" spc="-30" dirty="0" err="1">
                <a:latin typeface="Arial" panose="020B0604020202020204" pitchFamily="34" charset="0"/>
                <a:cs typeface="Arial" panose="020B0604020202020204" pitchFamily="34" charset="0"/>
              </a:rPr>
              <a:t>Co.Ltd</a:t>
            </a:r>
            <a:r>
              <a:rPr lang="en-US" sz="500" spc="-30" dirty="0">
                <a:latin typeface="Arial" panose="020B0604020202020204" pitchFamily="34" charset="0"/>
                <a:cs typeface="Arial" panose="020B0604020202020204" pitchFamily="34" charset="0"/>
              </a:rPr>
              <a:t>. MSI is a registered trademark of Micro-Star Int'l </a:t>
            </a:r>
            <a:r>
              <a:rPr lang="en-US" sz="500" spc="-30" dirty="0" err="1">
                <a:latin typeface="Arial" panose="020B0604020202020204" pitchFamily="34" charset="0"/>
                <a:cs typeface="Arial" panose="020B0604020202020204" pitchFamily="34" charset="0"/>
              </a:rPr>
              <a:t>Co.Ltd</a:t>
            </a:r>
            <a:r>
              <a:rPr lang="en-US" sz="500" spc="-30" dirty="0">
                <a:latin typeface="Arial" panose="020B0604020202020204" pitchFamily="34" charset="0"/>
                <a:cs typeface="Arial" panose="020B0604020202020204" pitchFamily="34" charset="0"/>
              </a:rPr>
              <a:t>. All rights reserved</a:t>
            </a:r>
            <a:r>
              <a:rPr lang="en-US" altLang="zh-TW" sz="500" spc="-3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object 107"/>
          <p:cNvSpPr txBox="1"/>
          <p:nvPr/>
        </p:nvSpPr>
        <p:spPr>
          <a:xfrm>
            <a:off x="179997" y="3404103"/>
            <a:ext cx="14345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EC1C23"/>
                </a:solidFill>
                <a:latin typeface="+mn-ea"/>
                <a:cs typeface="Lucida Sans"/>
              </a:rPr>
              <a:t>SPECIFICATIONS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3935941" y="8443852"/>
            <a:ext cx="3425952" cy="1936172"/>
          </a:xfrm>
          <a:prstGeom prst="roundRect">
            <a:avLst>
              <a:gd name="adj" fmla="val 3498"/>
            </a:avLst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31" name="表格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106443"/>
              </p:ext>
            </p:extLst>
          </p:nvPr>
        </p:nvGraphicFramePr>
        <p:xfrm>
          <a:off x="129347" y="3598792"/>
          <a:ext cx="3568494" cy="662041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5050">
                  <a:extLst>
                    <a:ext uri="{9D8B030D-6E8A-4147-A177-3AD203B41FA5}">
                      <a16:colId xmlns:a16="http://schemas.microsoft.com/office/drawing/2014/main" val="221882165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63727217"/>
                    </a:ext>
                  </a:extLst>
                </a:gridCol>
                <a:gridCol w="2185164">
                  <a:extLst>
                    <a:ext uri="{9D8B030D-6E8A-4147-A177-3AD203B41FA5}">
                      <a16:colId xmlns:a16="http://schemas.microsoft.com/office/drawing/2014/main" val="865183312"/>
                    </a:ext>
                  </a:extLst>
                </a:gridCol>
              </a:tblGrid>
              <a:tr h="212182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 Name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7"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defRPr/>
                      </a:pPr>
                      <a:endParaRPr lang="zh-TW" altLang="en-US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MPG</a:t>
                      </a:r>
                      <a:r>
                        <a:rPr lang="zh-TW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GUNGNIR</a:t>
                      </a:r>
                      <a:r>
                        <a:rPr lang="zh-TW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300R</a:t>
                      </a:r>
                      <a:r>
                        <a:rPr lang="zh-TW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AIRFLOW</a:t>
                      </a:r>
                      <a:r>
                        <a:rPr lang="zh-TW" altLang="en-US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WHITE</a:t>
                      </a:r>
                      <a:r>
                        <a:rPr lang="zh-TW" altLang="en-US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zh-TW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968216"/>
                  </a:ext>
                </a:extLst>
              </a:tr>
              <a:tr h="212182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</a:t>
                      </a:r>
                      <a:r>
                        <a:rPr lang="en-US" altLang="zh-TW" sz="7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Factor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Mid-Tower</a:t>
                      </a:r>
                      <a:endParaRPr lang="zh-TW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9487496"/>
                  </a:ext>
                </a:extLst>
              </a:tr>
              <a:tr h="180544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Motherboard</a:t>
                      </a:r>
                      <a:r>
                        <a:rPr lang="en-US" altLang="zh-TW" sz="7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Form Factor Support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E-ATX(up to 280 x 305 mm)</a:t>
                      </a:r>
                    </a:p>
                    <a:p>
                      <a:r>
                        <a:rPr lang="en-US" altLang="zh-TW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ATX /</a:t>
                      </a:r>
                      <a:r>
                        <a:rPr lang="en-US" altLang="zh-TW" sz="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M-ATX / ITX</a:t>
                      </a:r>
                      <a:endParaRPr lang="zh-TW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6925840"/>
                  </a:ext>
                </a:extLst>
              </a:tr>
              <a:tr h="637744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I/O Ports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2x USB 3.2</a:t>
                      </a:r>
                      <a:r>
                        <a:rPr lang="en-US" altLang="zh-TW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Gen 1 Type-A</a:t>
                      </a:r>
                    </a:p>
                    <a:p>
                      <a:pPr algn="l" rtl="0" fontAlgn="ctr"/>
                      <a:r>
                        <a:rPr lang="en-US" altLang="zh-TW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 USB 3.2 Gen 2x2 Type-C </a:t>
                      </a:r>
                    </a:p>
                    <a:p>
                      <a:pPr algn="l" rtl="0" fontAlgn="ctr"/>
                      <a:r>
                        <a:rPr lang="en-US" altLang="zh-TW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 Audio-Out</a:t>
                      </a:r>
                    </a:p>
                    <a:p>
                      <a:pPr algn="l" rtl="0" fontAlgn="ctr"/>
                      <a:r>
                        <a:rPr lang="en-US" altLang="zh-TW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 Mic-In</a:t>
                      </a:r>
                    </a:p>
                    <a:p>
                      <a:pPr algn="l" rtl="0" fontAlgn="ctr"/>
                      <a:r>
                        <a:rPr lang="en-US" altLang="zh-TW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 Reset Button</a:t>
                      </a:r>
                    </a:p>
                    <a:p>
                      <a:pPr algn="l" rtl="0" fontAlgn="ctr"/>
                      <a:r>
                        <a:rPr lang="en-US" altLang="zh-TW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 LED Switch Button</a:t>
                      </a:r>
                      <a:endParaRPr lang="en-US" altLang="zh-TW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7256293"/>
                  </a:ext>
                </a:extLst>
              </a:tr>
              <a:tr h="211024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Drive Mount Supports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ctr"/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6x 2.5” </a:t>
                      </a:r>
                    </a:p>
                    <a:p>
                      <a:pPr marL="0" algn="l" rtl="0" fontAlgn="ctr"/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2x 2.5”/3.5”</a:t>
                      </a: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558154"/>
                  </a:ext>
                </a:extLst>
              </a:tr>
              <a:tr h="212182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Expansions Slots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zh-TW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958417"/>
                  </a:ext>
                </a:extLst>
              </a:tr>
              <a:tr h="333429">
                <a:tc>
                  <a:txBody>
                    <a:bodyPr/>
                    <a:lstStyle/>
                    <a:p>
                      <a:r>
                        <a:rPr lang="en-US" altLang="zh-TW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Maximum</a:t>
                      </a:r>
                      <a:r>
                        <a:rPr lang="en-US" altLang="zh-TW" sz="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GPU</a:t>
                      </a:r>
                      <a:endParaRPr lang="zh-TW" altLang="en-US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Length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GPU holder at right front:</a:t>
                      </a:r>
                      <a:r>
                        <a:rPr lang="en-US" altLang="zh-TW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360mm / 14.17 inches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GPU holder at right rear:</a:t>
                      </a:r>
                      <a:r>
                        <a:rPr lang="en-US" altLang="zh-TW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340mm / 13.39 inches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Height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Horizontal installed: Max. up to 142mm / 5.59 inches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Vertical installed: Max. up to 150mm / 5.91 inches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Thickness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Max. up to 80mm / 3.15 inches</a:t>
                      </a:r>
                      <a:endParaRPr lang="en-US" altLang="zh-TW" sz="800" b="0" i="0" u="sng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039226"/>
                  </a:ext>
                </a:extLst>
              </a:tr>
              <a:tr h="333429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r>
                        <a:rPr lang="en-US" altLang="zh-TW" sz="7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imum CPU Cooler Height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175mm / 6.9 inches</a:t>
                      </a: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4875337"/>
                  </a:ext>
                </a:extLst>
              </a:tr>
              <a:tr h="333429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 Supply Support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ATX </a:t>
                      </a: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64638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Maximum PSU Length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Above 220mm</a:t>
                      </a: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058556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Top: 3x</a:t>
                      </a:r>
                      <a:r>
                        <a:rPr lang="en-US" altLang="zh-TW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120 mm / 2x 140 mm</a:t>
                      </a:r>
                      <a:endParaRPr lang="en-US" altLang="zh-TW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Front: 3x 120 mm / 3x</a:t>
                      </a:r>
                      <a:r>
                        <a:rPr lang="en-US" altLang="zh-TW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140 mm</a:t>
                      </a:r>
                      <a:endParaRPr lang="en-US" altLang="zh-TW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Rear: 1x 120 mm / 1x 140 mm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Side:</a:t>
                      </a:r>
                      <a:r>
                        <a:rPr lang="en-US" altLang="zh-TW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PSU Shroud: 2x 120 mm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Vertical GPU bracket: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x 60mm (thickness: 15mm)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Cable Cover: 1 x 80mm / 1 x 120mm</a:t>
                      </a: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940674"/>
                  </a:ext>
                </a:extLst>
              </a:tr>
              <a:tr h="708664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</a:t>
                      </a:r>
                      <a:r>
                        <a:rPr lang="en-US" altLang="zh-TW" sz="7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Size Support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110941"/>
                  </a:ext>
                </a:extLst>
              </a:tr>
              <a:tr h="322584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Pre-Installed Fan</a:t>
                      </a:r>
                      <a:r>
                        <a:rPr lang="en-US" altLang="zh-TW" sz="7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Size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Front: 3x 120 mm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Rear: 1x 120 mm</a:t>
                      </a: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77667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Pre-Installed Fan Type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Front: 3x PWM ARGB Fan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Rear: 1x PWM </a:t>
                      </a:r>
                      <a:r>
                        <a:rPr kumimoji="0" lang="en-US" altLang="zh-TW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ARGB Fan</a:t>
                      </a: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96747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Radiator Size</a:t>
                      </a:r>
                      <a:r>
                        <a:rPr lang="en-US" altLang="zh-TW" sz="7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Top: 120 /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140 / 240 / 280 / 360 mm</a:t>
                      </a:r>
                    </a:p>
                    <a:p>
                      <a:pPr marL="0" algn="l" rtl="0" fontAlgn="ctr"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Front: 120 / 140 / 240 / 280 / 360 mm</a:t>
                      </a:r>
                    </a:p>
                    <a:p>
                      <a:pPr marL="0" algn="l" rtl="0" fontAlgn="ctr"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Rear: 120 / 140  mm</a:t>
                      </a:r>
                    </a:p>
                    <a:p>
                      <a:pPr marL="0" algn="l" rtl="0" fontAlgn="ctr"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Side: NA</a:t>
                      </a:r>
                    </a:p>
                    <a:p>
                      <a:pPr marL="0" algn="l" rtl="0" fontAlgn="ctr"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Bottom: NA</a:t>
                      </a: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842763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Dimensions (D</a:t>
                      </a:r>
                      <a:r>
                        <a:rPr lang="zh-TW" altLang="en-US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W x H)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505 </a:t>
                      </a:r>
                      <a:r>
                        <a:rPr lang="pl-PL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235</a:t>
                      </a:r>
                      <a:r>
                        <a:rPr lang="pl-PL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x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510</a:t>
                      </a:r>
                      <a:r>
                        <a:rPr lang="pl-PL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mm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/ 19.88 x  9.25 x 20.08  </a:t>
                      </a:r>
                      <a:r>
                        <a:rPr lang="pl-PL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</a:t>
                      </a:r>
                      <a:r>
                        <a:rPr lang="en-US" altLang="zh-TW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ches</a:t>
                      </a:r>
                      <a:endParaRPr lang="pl-PL" altLang="zh-TW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909306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 Weight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defRPr/>
                      </a:pPr>
                      <a:r>
                        <a:rPr lang="en-US" altLang="zh-TW" sz="7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11.1</a:t>
                      </a:r>
                      <a:r>
                        <a:rPr lang="zh-TW" altLang="en-US" sz="7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7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kg / 24.47 </a:t>
                      </a:r>
                      <a:r>
                        <a:rPr lang="en-US" altLang="zh-TW" sz="7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lbs</a:t>
                      </a:r>
                      <a:endParaRPr lang="zh-TW" altLang="en-US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7899062"/>
                  </a:ext>
                </a:extLst>
              </a:tr>
              <a:tr h="224305">
                <a:tc>
                  <a:txBody>
                    <a:bodyPr/>
                    <a:lstStyle/>
                    <a:p>
                      <a:r>
                        <a:rPr lang="en-US" altLang="zh-TW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Gross Weight</a:t>
                      </a:r>
                      <a:endParaRPr lang="zh-TW" altLang="en-US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13.4</a:t>
                      </a:r>
                      <a:r>
                        <a:rPr lang="en-US" altLang="zh-TW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kg / 29.54 </a:t>
                      </a:r>
                      <a:r>
                        <a:rPr lang="en-US" altLang="zh-TW" sz="7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lbs</a:t>
                      </a:r>
                      <a:endParaRPr lang="en-US" altLang="zh-TW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2555028"/>
                  </a:ext>
                </a:extLst>
              </a:tr>
            </a:tbl>
          </a:graphicData>
        </a:graphic>
      </p:graphicFrame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641" y="370206"/>
            <a:ext cx="3628600" cy="32933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0" y="1049269"/>
            <a:ext cx="2129408" cy="226340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188" y="1049269"/>
            <a:ext cx="1182573" cy="223304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650" y="1042940"/>
            <a:ext cx="2147236" cy="22094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9B68390B-D1B9-4A6A-AF73-EDFBD124178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8945" y="1140074"/>
          <a:ext cx="7398609" cy="640770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66203">
                  <a:extLst>
                    <a:ext uri="{9D8B030D-6E8A-4147-A177-3AD203B41FA5}">
                      <a16:colId xmlns:a16="http://schemas.microsoft.com/office/drawing/2014/main" val="3410441114"/>
                    </a:ext>
                  </a:extLst>
                </a:gridCol>
                <a:gridCol w="2667079">
                  <a:extLst>
                    <a:ext uri="{9D8B030D-6E8A-4147-A177-3AD203B41FA5}">
                      <a16:colId xmlns:a16="http://schemas.microsoft.com/office/drawing/2014/main" val="409535178"/>
                    </a:ext>
                  </a:extLst>
                </a:gridCol>
                <a:gridCol w="2265327">
                  <a:extLst>
                    <a:ext uri="{9D8B030D-6E8A-4147-A177-3AD203B41FA5}">
                      <a16:colId xmlns:a16="http://schemas.microsoft.com/office/drawing/2014/main" val="3050324035"/>
                    </a:ext>
                  </a:extLst>
                </a:gridCol>
              </a:tblGrid>
              <a:tr h="40535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PC Case</a:t>
                      </a:r>
                      <a:r>
                        <a:rPr lang="en-US" altLang="zh-TW" baseline="0" dirty="0" smtClean="0"/>
                        <a:t> Accessory</a:t>
                      </a:r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041317"/>
                  </a:ext>
                </a:extLst>
              </a:tr>
              <a:tr h="2201075">
                <a:tc>
                  <a:txBody>
                    <a:bodyPr/>
                    <a:lstStyle/>
                    <a:p>
                      <a:endParaRPr lang="zh-TW" altLang="en-US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Horizontal </a:t>
                      </a:r>
                      <a:r>
                        <a:rPr lang="en-US" altLang="zh-TW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PCIe</a:t>
                      </a:r>
                      <a:r>
                        <a:rPr lang="en-US" altLang="zh-TW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Bracket</a:t>
                      </a:r>
                      <a:r>
                        <a:rPr lang="en-US" altLang="zh-TW" baseline="0" dirty="0" smtClean="0"/>
                        <a:t>(pre-install)</a:t>
                      </a:r>
                      <a:endParaRPr lang="zh-TW" altLang="en-US" dirty="0" smtClean="0"/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zh-TW" altLang="en-US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zh-TW" altLang="en-US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 smtClean="0"/>
                        <a:t>X 1</a:t>
                      </a:r>
                      <a:endParaRPr lang="en-US" altLang="zh-TW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935940"/>
                  </a:ext>
                </a:extLst>
              </a:tr>
              <a:tr h="220107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Vertical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baseline="0" dirty="0" err="1" smtClean="0"/>
                        <a:t>PCIe</a:t>
                      </a:r>
                      <a:r>
                        <a:rPr lang="en-US" altLang="zh-TW" baseline="0" dirty="0" smtClean="0"/>
                        <a:t> Bracket 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 smtClean="0"/>
                        <a:t>X 1</a:t>
                      </a:r>
                      <a:endParaRPr lang="en-US" altLang="zh-TW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5680088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Cable</a:t>
                      </a:r>
                      <a:r>
                        <a:rPr lang="en-US" altLang="zh-TW" baseline="0" dirty="0" smtClean="0"/>
                        <a:t> Cover Fan Bracket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smtClean="0"/>
                        <a:t>X</a:t>
                      </a:r>
                      <a:r>
                        <a:rPr lang="en-US" altLang="zh-TW" sz="1400" baseline="0" dirty="0" smtClean="0"/>
                        <a:t> 1 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0847062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Graphics</a:t>
                      </a:r>
                      <a:r>
                        <a:rPr lang="en-US" altLang="zh-TW" baseline="0" dirty="0" smtClean="0"/>
                        <a:t> Card Install Tool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smtClean="0"/>
                        <a:t>X 1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842083"/>
                  </a:ext>
                </a:extLst>
              </a:tr>
            </a:tbl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4" r="32295"/>
          <a:stretch/>
        </p:blipFill>
        <p:spPr>
          <a:xfrm rot="16200000">
            <a:off x="982917" y="6283842"/>
            <a:ext cx="706466" cy="182140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49" y="1765300"/>
            <a:ext cx="1592801" cy="187497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49" y="3898900"/>
            <a:ext cx="1776334" cy="184065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82580" y="5783405"/>
            <a:ext cx="478537" cy="123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504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2751</TotalTime>
  <Words>602</Words>
  <Application>Microsoft Office PowerPoint</Application>
  <PresentationFormat>自訂</PresentationFormat>
  <Paragraphs>96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Lucida Sans</vt:lpstr>
      <vt:lpstr>新細明體</vt:lpstr>
      <vt:lpstr>Arial</vt:lpstr>
      <vt:lpstr>Calibri</vt:lpstr>
      <vt:lpstr>Trebuchet MS</vt:lpstr>
      <vt:lpstr>Office Theme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subject>MSI Nightblade MI3 Desktop</dc:subject>
  <dc:creator>Micro-Star INT'L CO., LTD.</dc:creator>
  <cp:keywords/>
  <cp:lastModifiedBy>sammychiang(蔣欣妤)</cp:lastModifiedBy>
  <cp:revision>213</cp:revision>
  <dcterms:created xsi:type="dcterms:W3CDTF">2017-12-29T07:28:12Z</dcterms:created>
  <dcterms:modified xsi:type="dcterms:W3CDTF">2023-08-21T08:39:58Z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2017-12-29T00:00:00Z</vt:filetime>
  </property>
  <property fmtid="{D5CDD505-2E9C-101B-9397-08002B2CF9AE}" pid="3" name="Creator">
    <vt:lpwstr>www.msi.com/pdf/presale_v2/Nightblade-MI3</vt:lpwstr>
  </property>
  <property fmtid="{D5CDD505-2E9C-101B-9397-08002B2CF9AE}" pid="4" name="LastSaved">
    <vt:filetime>2017-12-29T00:00:00Z</vt:filetime>
  </property>
</Properties>
</file>