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7" autoAdjust="0"/>
  </p:normalViewPr>
  <p:slideViewPr>
    <p:cSldViewPr>
      <p:cViewPr>
        <p:scale>
          <a:sx n="172" d="100"/>
          <a:sy n="172" d="100"/>
        </p:scale>
        <p:origin x="28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70F1E-98E8-4D66-A3C7-DB2EFF5ECFD2}" type="datetimeFigureOut">
              <a:rPr lang="zh-TW" altLang="en-US" smtClean="0"/>
              <a:t>2022/6/28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BBC1-985B-419F-9F35-76E2E36805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94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4BBC1-985B-419F-9F35-76E2E36805A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766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94334" y="9080500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矩形 7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6" name="矩形 5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矩形 4"/>
          <p:cNvSpPr/>
          <p:nvPr userDrawn="1"/>
        </p:nvSpPr>
        <p:spPr>
          <a:xfrm>
            <a:off x="273050" y="99949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k object 24"/>
          <p:cNvSpPr/>
          <p:nvPr/>
        </p:nvSpPr>
        <p:spPr>
          <a:xfrm>
            <a:off x="1932494" y="305384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682" y="0"/>
                </a:moveTo>
                <a:lnTo>
                  <a:pt x="14326" y="1878"/>
                </a:lnTo>
                <a:lnTo>
                  <a:pt x="6814" y="6981"/>
                </a:lnTo>
                <a:lnTo>
                  <a:pt x="1815" y="14515"/>
                </a:lnTo>
                <a:lnTo>
                  <a:pt x="0" y="23682"/>
                </a:lnTo>
                <a:lnTo>
                  <a:pt x="1878" y="33037"/>
                </a:lnTo>
                <a:lnTo>
                  <a:pt x="6981" y="40550"/>
                </a:lnTo>
                <a:lnTo>
                  <a:pt x="14515" y="45549"/>
                </a:lnTo>
                <a:lnTo>
                  <a:pt x="23682" y="47364"/>
                </a:lnTo>
                <a:lnTo>
                  <a:pt x="33037" y="45486"/>
                </a:lnTo>
                <a:lnTo>
                  <a:pt x="34877" y="44236"/>
                </a:lnTo>
                <a:lnTo>
                  <a:pt x="23682" y="44236"/>
                </a:lnTo>
                <a:lnTo>
                  <a:pt x="15827" y="42596"/>
                </a:lnTo>
                <a:lnTo>
                  <a:pt x="9439" y="38148"/>
                </a:lnTo>
                <a:lnTo>
                  <a:pt x="5145" y="31606"/>
                </a:lnTo>
                <a:lnTo>
                  <a:pt x="3574" y="23682"/>
                </a:lnTo>
                <a:lnTo>
                  <a:pt x="5145" y="15757"/>
                </a:lnTo>
                <a:lnTo>
                  <a:pt x="9439" y="9216"/>
                </a:lnTo>
                <a:lnTo>
                  <a:pt x="15827" y="4768"/>
                </a:lnTo>
                <a:lnTo>
                  <a:pt x="23682" y="3127"/>
                </a:lnTo>
                <a:lnTo>
                  <a:pt x="34966" y="3127"/>
                </a:lnTo>
                <a:lnTo>
                  <a:pt x="33100" y="1878"/>
                </a:lnTo>
                <a:lnTo>
                  <a:pt x="23682" y="0"/>
                </a:lnTo>
                <a:close/>
              </a:path>
              <a:path w="47625" h="47625">
                <a:moveTo>
                  <a:pt x="34966" y="3127"/>
                </a:moveTo>
                <a:lnTo>
                  <a:pt x="23682" y="3127"/>
                </a:lnTo>
                <a:lnTo>
                  <a:pt x="31536" y="4768"/>
                </a:lnTo>
                <a:lnTo>
                  <a:pt x="37925" y="9216"/>
                </a:lnTo>
                <a:lnTo>
                  <a:pt x="42219" y="15757"/>
                </a:lnTo>
                <a:lnTo>
                  <a:pt x="43790" y="23682"/>
                </a:lnTo>
                <a:lnTo>
                  <a:pt x="42219" y="31795"/>
                </a:lnTo>
                <a:lnTo>
                  <a:pt x="37925" y="38316"/>
                </a:lnTo>
                <a:lnTo>
                  <a:pt x="31536" y="42658"/>
                </a:lnTo>
                <a:lnTo>
                  <a:pt x="23682" y="44236"/>
                </a:lnTo>
                <a:lnTo>
                  <a:pt x="34877" y="44236"/>
                </a:lnTo>
                <a:lnTo>
                  <a:pt x="40550" y="40382"/>
                </a:lnTo>
                <a:lnTo>
                  <a:pt x="45549" y="32849"/>
                </a:lnTo>
                <a:lnTo>
                  <a:pt x="47364" y="23682"/>
                </a:lnTo>
                <a:lnTo>
                  <a:pt x="45737" y="14515"/>
                </a:lnTo>
                <a:lnTo>
                  <a:pt x="40718" y="6981"/>
                </a:lnTo>
                <a:lnTo>
                  <a:pt x="34966" y="3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948581" y="316108"/>
            <a:ext cx="17780" cy="26670"/>
          </a:xfrm>
          <a:custGeom>
            <a:avLst/>
            <a:gdLst/>
            <a:ahLst/>
            <a:cxnLst/>
            <a:rect l="l" t="t" r="r" b="b"/>
            <a:pathLst>
              <a:path w="17780" h="26670">
                <a:moveTo>
                  <a:pt x="13405" y="0"/>
                </a:moveTo>
                <a:lnTo>
                  <a:pt x="0" y="0"/>
                </a:lnTo>
                <a:lnTo>
                  <a:pt x="0" y="26363"/>
                </a:lnTo>
                <a:lnTo>
                  <a:pt x="3574" y="26363"/>
                </a:lnTo>
                <a:lnTo>
                  <a:pt x="3574" y="15639"/>
                </a:lnTo>
                <a:lnTo>
                  <a:pt x="11850" y="15639"/>
                </a:lnTo>
                <a:lnTo>
                  <a:pt x="11617" y="15192"/>
                </a:lnTo>
                <a:lnTo>
                  <a:pt x="14745" y="14298"/>
                </a:lnTo>
                <a:lnTo>
                  <a:pt x="16235" y="12511"/>
                </a:lnTo>
                <a:lnTo>
                  <a:pt x="3574" y="12511"/>
                </a:lnTo>
                <a:lnTo>
                  <a:pt x="3574" y="3127"/>
                </a:lnTo>
                <a:lnTo>
                  <a:pt x="16532" y="3127"/>
                </a:lnTo>
                <a:lnTo>
                  <a:pt x="13405" y="0"/>
                </a:lnTo>
                <a:close/>
              </a:path>
              <a:path w="17780" h="26670">
                <a:moveTo>
                  <a:pt x="11850" y="15639"/>
                </a:moveTo>
                <a:lnTo>
                  <a:pt x="7596" y="15639"/>
                </a:lnTo>
                <a:lnTo>
                  <a:pt x="13405" y="26363"/>
                </a:lnTo>
                <a:lnTo>
                  <a:pt x="17426" y="26363"/>
                </a:lnTo>
                <a:lnTo>
                  <a:pt x="11850" y="15639"/>
                </a:lnTo>
                <a:close/>
              </a:path>
              <a:path w="17780" h="26670">
                <a:moveTo>
                  <a:pt x="16532" y="3127"/>
                </a:moveTo>
                <a:lnTo>
                  <a:pt x="11617" y="3127"/>
                </a:lnTo>
                <a:lnTo>
                  <a:pt x="13405" y="4915"/>
                </a:lnTo>
                <a:lnTo>
                  <a:pt x="13405" y="10277"/>
                </a:lnTo>
                <a:lnTo>
                  <a:pt x="11170" y="12064"/>
                </a:lnTo>
                <a:lnTo>
                  <a:pt x="3574" y="12064"/>
                </a:lnTo>
                <a:lnTo>
                  <a:pt x="3574" y="12511"/>
                </a:lnTo>
                <a:lnTo>
                  <a:pt x="16235" y="12511"/>
                </a:lnTo>
                <a:lnTo>
                  <a:pt x="16979" y="11617"/>
                </a:lnTo>
                <a:lnTo>
                  <a:pt x="16979" y="3574"/>
                </a:lnTo>
                <a:lnTo>
                  <a:pt x="16532" y="3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495879" y="10163661"/>
            <a:ext cx="125035" cy="1056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340568" y="10163530"/>
            <a:ext cx="123986" cy="1057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02288" y="10123916"/>
            <a:ext cx="449156" cy="204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461260" y="10163661"/>
            <a:ext cx="119380" cy="106045"/>
          </a:xfrm>
          <a:custGeom>
            <a:avLst/>
            <a:gdLst/>
            <a:ahLst/>
            <a:cxnLst/>
            <a:rect l="l" t="t" r="r" b="b"/>
            <a:pathLst>
              <a:path w="119379" h="106045">
                <a:moveTo>
                  <a:pt x="24640" y="0"/>
                </a:moveTo>
                <a:lnTo>
                  <a:pt x="0" y="0"/>
                </a:lnTo>
                <a:lnTo>
                  <a:pt x="0" y="90303"/>
                </a:lnTo>
                <a:lnTo>
                  <a:pt x="1834" y="96856"/>
                </a:lnTo>
                <a:lnTo>
                  <a:pt x="5373" y="100395"/>
                </a:lnTo>
                <a:lnTo>
                  <a:pt x="9043" y="103933"/>
                </a:lnTo>
                <a:lnTo>
                  <a:pt x="15858" y="105637"/>
                </a:lnTo>
                <a:lnTo>
                  <a:pt x="26081" y="105637"/>
                </a:lnTo>
                <a:lnTo>
                  <a:pt x="103147" y="105506"/>
                </a:lnTo>
                <a:lnTo>
                  <a:pt x="119137" y="85715"/>
                </a:lnTo>
                <a:lnTo>
                  <a:pt x="24640" y="85715"/>
                </a:lnTo>
                <a:lnTo>
                  <a:pt x="24640" y="0"/>
                </a:lnTo>
                <a:close/>
              </a:path>
              <a:path w="119379" h="106045">
                <a:moveTo>
                  <a:pt x="119137" y="0"/>
                </a:moveTo>
                <a:lnTo>
                  <a:pt x="94628" y="0"/>
                </a:lnTo>
                <a:lnTo>
                  <a:pt x="94628" y="85715"/>
                </a:lnTo>
                <a:lnTo>
                  <a:pt x="119137" y="85715"/>
                </a:lnTo>
                <a:lnTo>
                  <a:pt x="119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19318" y="10163661"/>
            <a:ext cx="125730" cy="106045"/>
          </a:xfrm>
          <a:custGeom>
            <a:avLst/>
            <a:gdLst/>
            <a:ahLst/>
            <a:cxnLst/>
            <a:rect l="l" t="t" r="r" b="b"/>
            <a:pathLst>
              <a:path w="125729" h="106045">
                <a:moveTo>
                  <a:pt x="98691" y="0"/>
                </a:moveTo>
                <a:lnTo>
                  <a:pt x="0" y="0"/>
                </a:lnTo>
                <a:lnTo>
                  <a:pt x="0" y="105637"/>
                </a:lnTo>
                <a:lnTo>
                  <a:pt x="24115" y="105637"/>
                </a:lnTo>
                <a:lnTo>
                  <a:pt x="24115" y="65663"/>
                </a:lnTo>
                <a:lnTo>
                  <a:pt x="98691" y="65663"/>
                </a:lnTo>
                <a:lnTo>
                  <a:pt x="104720" y="64090"/>
                </a:lnTo>
                <a:lnTo>
                  <a:pt x="112321" y="57537"/>
                </a:lnTo>
                <a:lnTo>
                  <a:pt x="114156" y="52294"/>
                </a:lnTo>
                <a:lnTo>
                  <a:pt x="114156" y="47576"/>
                </a:lnTo>
                <a:lnTo>
                  <a:pt x="24246" y="47576"/>
                </a:lnTo>
                <a:lnTo>
                  <a:pt x="24246" y="18217"/>
                </a:lnTo>
                <a:lnTo>
                  <a:pt x="114156" y="18217"/>
                </a:lnTo>
                <a:lnTo>
                  <a:pt x="114156" y="13237"/>
                </a:lnTo>
                <a:lnTo>
                  <a:pt x="112321" y="7994"/>
                </a:lnTo>
                <a:lnTo>
                  <a:pt x="104720" y="1703"/>
                </a:lnTo>
                <a:lnTo>
                  <a:pt x="98691" y="0"/>
                </a:lnTo>
                <a:close/>
              </a:path>
              <a:path w="125729" h="106045">
                <a:moveTo>
                  <a:pt x="76541" y="65663"/>
                </a:moveTo>
                <a:lnTo>
                  <a:pt x="47445" y="65663"/>
                </a:lnTo>
                <a:lnTo>
                  <a:pt x="90040" y="105506"/>
                </a:lnTo>
                <a:lnTo>
                  <a:pt x="125297" y="105506"/>
                </a:lnTo>
                <a:lnTo>
                  <a:pt x="76541" y="65663"/>
                </a:lnTo>
                <a:close/>
              </a:path>
              <a:path w="125729" h="106045">
                <a:moveTo>
                  <a:pt x="114156" y="18217"/>
                </a:moveTo>
                <a:lnTo>
                  <a:pt x="83749" y="18217"/>
                </a:lnTo>
                <a:lnTo>
                  <a:pt x="86633" y="18873"/>
                </a:lnTo>
                <a:lnTo>
                  <a:pt x="89778" y="21232"/>
                </a:lnTo>
                <a:lnTo>
                  <a:pt x="90565" y="23460"/>
                </a:lnTo>
                <a:lnTo>
                  <a:pt x="90565" y="42333"/>
                </a:lnTo>
                <a:lnTo>
                  <a:pt x="89778" y="44561"/>
                </a:lnTo>
                <a:lnTo>
                  <a:pt x="86633" y="46920"/>
                </a:lnTo>
                <a:lnTo>
                  <a:pt x="83749" y="47576"/>
                </a:lnTo>
                <a:lnTo>
                  <a:pt x="114156" y="47576"/>
                </a:lnTo>
                <a:lnTo>
                  <a:pt x="114156" y="182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1" t="22631" r="12269" b="24680"/>
          <a:stretch/>
        </p:blipFill>
        <p:spPr>
          <a:xfrm>
            <a:off x="179997" y="153036"/>
            <a:ext cx="1716750" cy="5951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14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8" b="15097"/>
          <a:stretch/>
        </p:blipFill>
        <p:spPr>
          <a:xfrm>
            <a:off x="2460494" y="1324063"/>
            <a:ext cx="3109162" cy="2069291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79997" y="920127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9997" y="10538353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-3809" y="10538353"/>
            <a:ext cx="7560309" cy="180340"/>
          </a:xfrm>
          <a:custGeom>
            <a:avLst/>
            <a:gdLst/>
            <a:ahLst/>
            <a:cxnLst/>
            <a:rect l="l" t="t" r="r" b="b"/>
            <a:pathLst>
              <a:path w="7560309" h="180340">
                <a:moveTo>
                  <a:pt x="0" y="179997"/>
                </a:moveTo>
                <a:lnTo>
                  <a:pt x="7560005" y="179997"/>
                </a:lnTo>
                <a:lnTo>
                  <a:pt x="7560005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85787" y="10567066"/>
            <a:ext cx="5913146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lang="en-US" sz="500" spc="-30" dirty="0">
                <a:latin typeface="Lucida Sans"/>
                <a:cs typeface="Lucida Sans"/>
              </a:rPr>
              <a:t>© 2022 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MSI is a registered trademark of 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All rights reserved</a:t>
            </a:r>
            <a:endParaRPr sz="500" dirty="0">
              <a:latin typeface="Lucida Sans"/>
              <a:cs typeface="Lucida Sans"/>
            </a:endParaRPr>
          </a:p>
        </p:txBody>
      </p:sp>
      <p:sp>
        <p:nvSpPr>
          <p:cNvPr id="101" name="object 107"/>
          <p:cNvSpPr txBox="1"/>
          <p:nvPr/>
        </p:nvSpPr>
        <p:spPr>
          <a:xfrm>
            <a:off x="195522" y="3465052"/>
            <a:ext cx="14345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EC1C23"/>
                </a:solidFill>
                <a:latin typeface="Lucida Sans"/>
                <a:cs typeface="Lucida Sans"/>
              </a:rPr>
              <a:t>SPECIFICATIONS</a:t>
            </a:r>
          </a:p>
        </p:txBody>
      </p: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622469"/>
              </p:ext>
            </p:extLst>
          </p:nvPr>
        </p:nvGraphicFramePr>
        <p:xfrm>
          <a:off x="83409" y="6011139"/>
          <a:ext cx="3685156" cy="131050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04294">
                  <a:extLst>
                    <a:ext uri="{9D8B030D-6E8A-4147-A177-3AD203B41FA5}">
                      <a16:colId xmlns:a16="http://schemas.microsoft.com/office/drawing/2014/main" val="1722195551"/>
                    </a:ext>
                  </a:extLst>
                </a:gridCol>
                <a:gridCol w="515647">
                  <a:extLst>
                    <a:ext uri="{9D8B030D-6E8A-4147-A177-3AD203B41FA5}">
                      <a16:colId xmlns:a16="http://schemas.microsoft.com/office/drawing/2014/main" val="3268747224"/>
                    </a:ext>
                  </a:extLst>
                </a:gridCol>
                <a:gridCol w="515647">
                  <a:extLst>
                    <a:ext uri="{9D8B030D-6E8A-4147-A177-3AD203B41FA5}">
                      <a16:colId xmlns:a16="http://schemas.microsoft.com/office/drawing/2014/main" val="573924897"/>
                    </a:ext>
                  </a:extLst>
                </a:gridCol>
                <a:gridCol w="667869">
                  <a:extLst>
                    <a:ext uri="{9D8B030D-6E8A-4147-A177-3AD203B41FA5}">
                      <a16:colId xmlns:a16="http://schemas.microsoft.com/office/drawing/2014/main" val="3417880093"/>
                    </a:ext>
                  </a:extLst>
                </a:gridCol>
                <a:gridCol w="579463">
                  <a:extLst>
                    <a:ext uri="{9D8B030D-6E8A-4147-A177-3AD203B41FA5}">
                      <a16:colId xmlns:a16="http://schemas.microsoft.com/office/drawing/2014/main" val="3881757420"/>
                    </a:ext>
                  </a:extLst>
                </a:gridCol>
                <a:gridCol w="702236">
                  <a:extLst>
                    <a:ext uri="{9D8B030D-6E8A-4147-A177-3AD203B41FA5}">
                      <a16:colId xmlns:a16="http://schemas.microsoft.com/office/drawing/2014/main" val="2099797404"/>
                    </a:ext>
                  </a:extLst>
                </a:gridCol>
              </a:tblGrid>
              <a:tr h="179557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>
                          <a:solidFill>
                            <a:schemeClr val="bg1"/>
                          </a:solidFill>
                        </a:rPr>
                        <a:t>MPG</a:t>
                      </a:r>
                      <a:r>
                        <a:rPr lang="en-US" altLang="zh-TW" sz="800" baseline="0" dirty="0" smtClean="0">
                          <a:solidFill>
                            <a:schemeClr val="bg1"/>
                          </a:solidFill>
                        </a:rPr>
                        <a:t> A1000G</a:t>
                      </a:r>
                      <a:r>
                        <a:rPr lang="zh-TW" altLang="en-US" sz="8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zh-TW" sz="800" baseline="0" dirty="0" smtClean="0">
                          <a:solidFill>
                            <a:schemeClr val="bg1"/>
                          </a:solidFill>
                        </a:rPr>
                        <a:t>PCIE5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495821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chemeClr val="tx1"/>
                          </a:solidFill>
                        </a:rPr>
                        <a:t>AC INPUT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chemeClr val="tx1"/>
                          </a:solidFill>
                        </a:rPr>
                        <a:t>100-240~, 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13A, 50-60Hz,(200-240~,6.5A,50-60Hz</a:t>
                      </a:r>
                      <a:r>
                        <a:rPr lang="zh-TW" altLang="en-US" sz="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仅适用中国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extLst>
                  <a:ext uri="{0D108BD9-81ED-4DB2-BD59-A6C34878D82A}">
                    <a16:rowId xmlns:a16="http://schemas.microsoft.com/office/drawing/2014/main" val="1342259266"/>
                  </a:ext>
                </a:extLst>
              </a:tr>
              <a:tr h="179557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DC</a:t>
                      </a:r>
                      <a:r>
                        <a:rPr lang="en-US" altLang="zh-TW" sz="800" baseline="0" dirty="0"/>
                        <a:t> output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+5V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+3.3V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+12V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800" dirty="0"/>
                        <a:t>-12V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+5Vsb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extLst>
                  <a:ext uri="{0D108BD9-81ED-4DB2-BD59-A6C34878D82A}">
                    <a16:rowId xmlns:a16="http://schemas.microsoft.com/office/drawing/2014/main" val="437073856"/>
                  </a:ext>
                </a:extLst>
              </a:tr>
              <a:tr h="179557">
                <a:tc vMerge="1">
                  <a:txBody>
                    <a:bodyPr/>
                    <a:lstStyle/>
                    <a:p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/>
                        <a:t>22.0A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/>
                        <a:t>22.0A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/>
                        <a:t>83.5A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chemeClr val="tx1"/>
                          </a:solidFill>
                        </a:rPr>
                        <a:t>0.3A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/>
                        <a:t>3.0A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extLst>
                  <a:ext uri="{0D108BD9-81ED-4DB2-BD59-A6C34878D82A}">
                    <a16:rowId xmlns:a16="http://schemas.microsoft.com/office/drawing/2014/main" val="3469828423"/>
                  </a:ext>
                </a:extLst>
              </a:tr>
              <a:tr h="179557">
                <a:tc vMerge="1">
                  <a:txBody>
                    <a:bodyPr/>
                    <a:lstStyle/>
                    <a:p>
                      <a:pPr algn="ctr"/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120W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</a:rPr>
                        <a:t>1000W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chemeClr val="tx1"/>
                          </a:solidFill>
                        </a:rPr>
                        <a:t>3.6W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chemeClr val="tx1"/>
                          </a:solidFill>
                        </a:rPr>
                        <a:t>15W</a:t>
                      </a:r>
                      <a:endParaRPr lang="zh-TW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96498" marR="96498" marT="48249" marB="48249"/>
                </a:tc>
                <a:extLst>
                  <a:ext uri="{0D108BD9-81ED-4DB2-BD59-A6C34878D82A}">
                    <a16:rowId xmlns:a16="http://schemas.microsoft.com/office/drawing/2014/main" val="1684627514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Total power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TW" sz="800" dirty="0" smtClean="0"/>
                        <a:t>1000W</a:t>
                      </a:r>
                      <a:endParaRPr lang="zh-TW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96498" marR="96498" marT="48249" marB="48249"/>
                </a:tc>
                <a:tc hMerge="1">
                  <a:txBody>
                    <a:bodyPr/>
                    <a:lstStyle/>
                    <a:p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867317"/>
                  </a:ext>
                </a:extLst>
              </a:tr>
            </a:tbl>
          </a:graphicData>
        </a:graphic>
      </p:graphicFrame>
      <p:sp>
        <p:nvSpPr>
          <p:cNvPr id="74" name="文字方塊 73"/>
          <p:cNvSpPr txBox="1"/>
          <p:nvPr/>
        </p:nvSpPr>
        <p:spPr>
          <a:xfrm>
            <a:off x="3953812" y="3344475"/>
            <a:ext cx="37357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80 PLUS </a:t>
            </a:r>
            <a:r>
              <a:rPr lang="en-US" altLang="zh-TW" sz="1200" dirty="0" smtClean="0"/>
              <a:t>Gold Certification</a:t>
            </a:r>
            <a:endParaRPr lang="en-US" altLang="zh-TW" sz="1200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PCIe 5.0 and ATX 3.0 </a:t>
            </a:r>
            <a:r>
              <a:rPr lang="en-US" altLang="zh-TW" sz="1200" dirty="0" smtClean="0">
                <a:solidFill>
                  <a:srgbClr val="FF0000"/>
                </a:solidFill>
              </a:rPr>
              <a:t>Compatible</a:t>
            </a:r>
            <a:endParaRPr lang="en-US" altLang="zh-TW" sz="1200" dirty="0">
              <a:solidFill>
                <a:srgbClr val="FF0000"/>
              </a:solidFill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100%</a:t>
            </a:r>
            <a:r>
              <a:rPr lang="zh-TW" altLang="en-US" sz="1200" dirty="0"/>
              <a:t> </a:t>
            </a:r>
            <a:r>
              <a:rPr lang="en-US" altLang="zh-TW" sz="1200" dirty="0"/>
              <a:t>Japanese Electrolytic capacitor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Full Modular design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 smtClean="0"/>
              <a:t>Active </a:t>
            </a:r>
            <a:r>
              <a:rPr lang="en-US" altLang="zh-TW" sz="1200" dirty="0"/>
              <a:t>PFC design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Industrial level protection with  OCP,OVP,OPP,OTP, SCP,UVP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/>
              <a:t>DC-DC Module </a:t>
            </a:r>
            <a:r>
              <a:rPr lang="en-US" altLang="zh-TW" sz="1200" dirty="0" smtClean="0"/>
              <a:t>Design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 smtClean="0"/>
              <a:t>Flat Cables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 smtClean="0"/>
              <a:t>Single Rail Design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en-US" altLang="zh-TW" sz="1200" dirty="0" smtClean="0"/>
              <a:t>Fan 0 RPM Mode</a:t>
            </a:r>
            <a:endParaRPr lang="en-US" altLang="zh-TW" sz="1200" dirty="0"/>
          </a:p>
        </p:txBody>
      </p:sp>
      <p:graphicFrame>
        <p:nvGraphicFramePr>
          <p:cNvPr id="54" name="表格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159638"/>
              </p:ext>
            </p:extLst>
          </p:nvPr>
        </p:nvGraphicFramePr>
        <p:xfrm>
          <a:off x="93093" y="7392689"/>
          <a:ext cx="6733156" cy="19056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39294">
                  <a:extLst>
                    <a:ext uri="{9D8B030D-6E8A-4147-A177-3AD203B41FA5}">
                      <a16:colId xmlns:a16="http://schemas.microsoft.com/office/drawing/2014/main" val="2813622361"/>
                    </a:ext>
                  </a:extLst>
                </a:gridCol>
                <a:gridCol w="880350">
                  <a:extLst>
                    <a:ext uri="{9D8B030D-6E8A-4147-A177-3AD203B41FA5}">
                      <a16:colId xmlns:a16="http://schemas.microsoft.com/office/drawing/2014/main" val="3462893233"/>
                    </a:ext>
                  </a:extLst>
                </a:gridCol>
                <a:gridCol w="863878">
                  <a:extLst>
                    <a:ext uri="{9D8B030D-6E8A-4147-A177-3AD203B41FA5}">
                      <a16:colId xmlns:a16="http://schemas.microsoft.com/office/drawing/2014/main" val="3179864373"/>
                    </a:ext>
                  </a:extLst>
                </a:gridCol>
                <a:gridCol w="863878">
                  <a:extLst>
                    <a:ext uri="{9D8B030D-6E8A-4147-A177-3AD203B41FA5}">
                      <a16:colId xmlns:a16="http://schemas.microsoft.com/office/drawing/2014/main" val="1364968676"/>
                    </a:ext>
                  </a:extLst>
                </a:gridCol>
                <a:gridCol w="950267">
                  <a:extLst>
                    <a:ext uri="{9D8B030D-6E8A-4147-A177-3AD203B41FA5}">
                      <a16:colId xmlns:a16="http://schemas.microsoft.com/office/drawing/2014/main" val="3526789406"/>
                    </a:ext>
                  </a:extLst>
                </a:gridCol>
                <a:gridCol w="1068690">
                  <a:extLst>
                    <a:ext uri="{9D8B030D-6E8A-4147-A177-3AD203B41FA5}">
                      <a16:colId xmlns:a16="http://schemas.microsoft.com/office/drawing/2014/main" val="3450079089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val="720705043"/>
                    </a:ext>
                  </a:extLst>
                </a:gridCol>
              </a:tblGrid>
              <a:tr h="324000">
                <a:tc gridSpan="7"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CONNECTOR</a:t>
                      </a:r>
                      <a:endParaRPr lang="zh-TW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996030"/>
                  </a:ext>
                </a:extLst>
              </a:tr>
              <a:tr h="850097"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26732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ATX</a:t>
                      </a:r>
                    </a:p>
                    <a:p>
                      <a:pPr algn="ctr"/>
                      <a:r>
                        <a:rPr lang="en-US" altLang="zh-TW" sz="1200" dirty="0"/>
                        <a:t>(24 PIN)</a:t>
                      </a:r>
                      <a:endParaRPr lang="zh-TW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EPS</a:t>
                      </a:r>
                    </a:p>
                    <a:p>
                      <a:pPr algn="ctr"/>
                      <a:r>
                        <a:rPr lang="en-US" altLang="zh-TW" sz="1200" dirty="0"/>
                        <a:t>(4+4 PIN)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err="1">
                          <a:solidFill>
                            <a:schemeClr val="tx1"/>
                          </a:solidFill>
                        </a:rPr>
                        <a:t>PCIe</a:t>
                      </a:r>
                      <a:endParaRPr lang="en-US" altLang="zh-TW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zh-TW" sz="1200" dirty="0">
                          <a:solidFill>
                            <a:schemeClr val="tx1"/>
                          </a:solidFill>
                        </a:rPr>
                        <a:t>(6+2 PIN)</a:t>
                      </a:r>
                      <a:endParaRPr lang="zh-TW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PCIe</a:t>
                      </a:r>
                    </a:p>
                    <a:p>
                      <a:pPr algn="ctr"/>
                      <a:r>
                        <a:rPr lang="en-US" altLang="zh-TW" sz="1200" dirty="0"/>
                        <a:t>(16</a:t>
                      </a:r>
                      <a:r>
                        <a:rPr lang="zh-TW" altLang="en-US" sz="1200" dirty="0"/>
                        <a:t> </a:t>
                      </a:r>
                      <a:r>
                        <a:rPr lang="en-US" altLang="zh-TW" sz="1200" dirty="0"/>
                        <a:t>PIN)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SATA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MOLEX</a:t>
                      </a:r>
                    </a:p>
                    <a:p>
                      <a:pPr algn="ctr"/>
                      <a:r>
                        <a:rPr lang="en-US" altLang="zh-TW" sz="1200" dirty="0"/>
                        <a:t>(PERIPHERAL)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FDD</a:t>
                      </a:r>
                      <a:endParaRPr lang="zh-TW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40964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</a:t>
                      </a:r>
                      <a:endParaRPr lang="zh-TW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</a:t>
                      </a:r>
                      <a:endParaRPr lang="zh-TW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TW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</a:t>
                      </a:r>
                      <a:endParaRPr lang="zh-TW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12</a:t>
                      </a:r>
                      <a:endParaRPr lang="zh-TW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4</a:t>
                      </a:r>
                      <a:endParaRPr lang="zh-TW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</a:t>
                      </a:r>
                      <a:endParaRPr lang="zh-TW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708740"/>
                  </a:ext>
                </a:extLst>
              </a:tr>
            </a:tbl>
          </a:graphicData>
        </a:graphic>
      </p:graphicFrame>
      <p:pic>
        <p:nvPicPr>
          <p:cNvPr id="63" name="圖片 6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6" t="46930"/>
          <a:stretch/>
        </p:blipFill>
        <p:spPr>
          <a:xfrm>
            <a:off x="2954936" y="7991257"/>
            <a:ext cx="787424" cy="528255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10"/>
          <a:stretch/>
        </p:blipFill>
        <p:spPr>
          <a:xfrm>
            <a:off x="2666985" y="1081725"/>
            <a:ext cx="575901" cy="77302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0" y="7770684"/>
            <a:ext cx="1021729" cy="66823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70" y="7819200"/>
            <a:ext cx="849073" cy="65781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0" t="28042"/>
          <a:stretch/>
        </p:blipFill>
        <p:spPr>
          <a:xfrm>
            <a:off x="5779055" y="7898951"/>
            <a:ext cx="973187" cy="59511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8" t="9256"/>
          <a:stretch/>
        </p:blipFill>
        <p:spPr>
          <a:xfrm>
            <a:off x="2053329" y="7921359"/>
            <a:ext cx="788718" cy="59301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1" t="27259"/>
          <a:stretch/>
        </p:blipFill>
        <p:spPr>
          <a:xfrm>
            <a:off x="4802283" y="7898951"/>
            <a:ext cx="873370" cy="62091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318" y="7724042"/>
            <a:ext cx="795025" cy="76151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87" y="205028"/>
            <a:ext cx="1939920" cy="5935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8656" r="11680" b="10672"/>
          <a:stretch/>
        </p:blipFill>
        <p:spPr>
          <a:xfrm>
            <a:off x="5037667" y="905397"/>
            <a:ext cx="2164540" cy="2308843"/>
          </a:xfrm>
          <a:prstGeom prst="rect">
            <a:avLst/>
          </a:prstGeom>
        </p:spPr>
      </p:pic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517443"/>
              </p:ext>
            </p:extLst>
          </p:nvPr>
        </p:nvGraphicFramePr>
        <p:xfrm>
          <a:off x="167650" y="3624866"/>
          <a:ext cx="307523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983">
                  <a:extLst>
                    <a:ext uri="{9D8B030D-6E8A-4147-A177-3AD203B41FA5}">
                      <a16:colId xmlns:a16="http://schemas.microsoft.com/office/drawing/2014/main" val="179275915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6075463"/>
                    </a:ext>
                  </a:extLst>
                </a:gridCol>
                <a:gridCol w="1824973">
                  <a:extLst>
                    <a:ext uri="{9D8B030D-6E8A-4147-A177-3AD203B41FA5}">
                      <a16:colId xmlns:a16="http://schemas.microsoft.com/office/drawing/2014/main" val="3038364535"/>
                    </a:ext>
                  </a:extLst>
                </a:gridCol>
              </a:tblGrid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Product Name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MPG A1000G PCIE5</a:t>
                      </a:r>
                      <a:endParaRPr lang="zh-TW" altLang="en-US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000190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ATX 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47316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Power Wattage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1000W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709174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Efficiency Rating 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PLUS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Gold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(up to 90%)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347390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Modular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YES (Fully-Modular)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14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Fan Size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135 mm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908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Fan Bearing</a:t>
                      </a:r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Fluid Dynamic Bearing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922589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Dimensions (D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W x H)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 x 150 x 86mm /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5.9</a:t>
                      </a:r>
                      <a:r>
                        <a:rPr lang="zh-TW" altLang="en-US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zh-TW" altLang="en-US" sz="600" b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600" b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5.9 </a:t>
                      </a: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3.4 inches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688109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PFC Type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Active PFC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39100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Input Voltage Range</a:t>
                      </a:r>
                      <a:endParaRPr lang="zh-TW" altLang="en-US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100-240~</a:t>
                      </a:r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15117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Input Frequency Range</a:t>
                      </a:r>
                      <a:endParaRPr lang="zh-TW" altLang="en-US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50~60Hz</a:t>
                      </a:r>
                      <a:endParaRPr lang="zh-TW" altLang="en-US" sz="600" b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627374"/>
                  </a:ext>
                </a:extLst>
              </a:tr>
              <a:tr h="178821">
                <a:tc>
                  <a:txBody>
                    <a:bodyPr/>
                    <a:lstStyle/>
                    <a:p>
                      <a:pPr marL="0" algn="l"/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Protection</a:t>
                      </a:r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 lang="en-US" altLang="zh-TW" sz="6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600" b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OCP,OVP,OPP,OTP, SCP,UVP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052291"/>
                  </a:ext>
                </a:extLst>
              </a:tr>
            </a:tbl>
          </a:graphicData>
        </a:graphic>
      </p:graphicFrame>
      <p:pic>
        <p:nvPicPr>
          <p:cNvPr id="23" name="圖片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88" y="2596919"/>
            <a:ext cx="887333" cy="752696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09" y="1070420"/>
            <a:ext cx="1192885" cy="1360117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01" y="2613010"/>
            <a:ext cx="878067" cy="77421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" y="1069549"/>
            <a:ext cx="1210750" cy="13804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21"/>
          <p:cNvSpPr/>
          <p:nvPr/>
        </p:nvSpPr>
        <p:spPr>
          <a:xfrm>
            <a:off x="179997" y="920127"/>
            <a:ext cx="7200265" cy="0"/>
          </a:xfrm>
          <a:custGeom>
            <a:avLst/>
            <a:gdLst/>
            <a:ahLst/>
            <a:cxnLst/>
            <a:rect l="l" t="t" r="r" b="b"/>
            <a:pathLst>
              <a:path w="7200265">
                <a:moveTo>
                  <a:pt x="0" y="0"/>
                </a:moveTo>
                <a:lnTo>
                  <a:pt x="7199998" y="0"/>
                </a:lnTo>
              </a:path>
            </a:pathLst>
          </a:custGeom>
          <a:ln w="3594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3"/>
          <p:cNvSpPr/>
          <p:nvPr/>
        </p:nvSpPr>
        <p:spPr>
          <a:xfrm>
            <a:off x="-3809" y="10538353"/>
            <a:ext cx="7560309" cy="180340"/>
          </a:xfrm>
          <a:custGeom>
            <a:avLst/>
            <a:gdLst/>
            <a:ahLst/>
            <a:cxnLst/>
            <a:rect l="l" t="t" r="r" b="b"/>
            <a:pathLst>
              <a:path w="7560309" h="180340">
                <a:moveTo>
                  <a:pt x="0" y="179997"/>
                </a:moveTo>
                <a:lnTo>
                  <a:pt x="7560005" y="179997"/>
                </a:lnTo>
                <a:lnTo>
                  <a:pt x="7560005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85787" y="10567066"/>
            <a:ext cx="5913146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lang="en-US" sz="500" spc="-30" dirty="0">
                <a:latin typeface="Lucida Sans"/>
                <a:cs typeface="Lucida Sans"/>
              </a:rPr>
              <a:t>© 2022 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MSI is a registered trademark of Micro-Star Int'l </a:t>
            </a:r>
            <a:r>
              <a:rPr lang="en-US" sz="500" spc="-30" dirty="0" err="1">
                <a:latin typeface="Lucida Sans"/>
                <a:cs typeface="Lucida Sans"/>
              </a:rPr>
              <a:t>Co.Ltd</a:t>
            </a:r>
            <a:r>
              <a:rPr lang="en-US" sz="500" spc="-30" dirty="0">
                <a:latin typeface="Lucida Sans"/>
                <a:cs typeface="Lucida Sans"/>
              </a:rPr>
              <a:t>. All rights reserved</a:t>
            </a:r>
            <a:endParaRPr sz="500" dirty="0">
              <a:latin typeface="Lucida Sans"/>
              <a:cs typeface="Lucida Sans"/>
            </a:endParaRPr>
          </a:p>
        </p:txBody>
      </p:sp>
      <p:graphicFrame>
        <p:nvGraphicFramePr>
          <p:cNvPr id="37" name="表格 36">
            <a:extLst>
              <a:ext uri="{FF2B5EF4-FFF2-40B4-BE49-F238E27FC236}">
                <a16:creationId xmlns:a16="http://schemas.microsoft.com/office/drawing/2014/main" id="{9B68390B-D1B9-4A6A-AF73-EDFBD1241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705177"/>
              </p:ext>
            </p:extLst>
          </p:nvPr>
        </p:nvGraphicFramePr>
        <p:xfrm>
          <a:off x="78945" y="1140074"/>
          <a:ext cx="7398609" cy="688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66203">
                  <a:extLst>
                    <a:ext uri="{9D8B030D-6E8A-4147-A177-3AD203B41FA5}">
                      <a16:colId xmlns:a16="http://schemas.microsoft.com/office/drawing/2014/main" val="3410441114"/>
                    </a:ext>
                  </a:extLst>
                </a:gridCol>
                <a:gridCol w="2667079">
                  <a:extLst>
                    <a:ext uri="{9D8B030D-6E8A-4147-A177-3AD203B41FA5}">
                      <a16:colId xmlns:a16="http://schemas.microsoft.com/office/drawing/2014/main" val="409535178"/>
                    </a:ext>
                  </a:extLst>
                </a:gridCol>
                <a:gridCol w="2265327">
                  <a:extLst>
                    <a:ext uri="{9D8B030D-6E8A-4147-A177-3AD203B41FA5}">
                      <a16:colId xmlns:a16="http://schemas.microsoft.com/office/drawing/2014/main" val="3050324035"/>
                    </a:ext>
                  </a:extLst>
                </a:gridCol>
              </a:tblGrid>
              <a:tr h="40535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Power Supply Cable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41317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ATX </a:t>
                      </a:r>
                      <a:r>
                        <a:rPr lang="en-US" altLang="zh-TW" sz="1400" dirty="0" smtClean="0"/>
                        <a:t>Cable </a:t>
                      </a:r>
                      <a:r>
                        <a:rPr lang="en-US" altLang="zh-TW" sz="1400" dirty="0"/>
                        <a:t>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680088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EPS (8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PIN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to 4+4 PIN</a:t>
                      </a:r>
                      <a:r>
                        <a:rPr lang="en-US" altLang="zh-TW" sz="1400" dirty="0" smtClean="0"/>
                        <a:t>) </a:t>
                      </a:r>
                      <a:r>
                        <a:rPr lang="en-US" altLang="zh-TW" sz="1400" dirty="0"/>
                        <a:t>Cable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 smtClean="0"/>
                        <a:t>x2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847062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PCIe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(8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PIN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to 6+2 PIN) </a:t>
                      </a:r>
                      <a:r>
                        <a:rPr lang="en-US" altLang="zh-TW" sz="1400" dirty="0" smtClean="0"/>
                        <a:t>Cable</a:t>
                      </a:r>
                      <a:r>
                        <a:rPr lang="zh-TW" altLang="en-US" sz="1400" dirty="0" smtClean="0"/>
                        <a:t> </a:t>
                      </a:r>
                      <a:r>
                        <a:rPr lang="en-US" altLang="zh-TW" sz="1400" dirty="0" smtClean="0"/>
                        <a:t>x2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414276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PCIe (16 PIN to 16 PIN)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 smtClean="0"/>
                        <a:t>Cable</a:t>
                      </a:r>
                      <a:r>
                        <a:rPr lang="zh-TW" altLang="en-US" sz="1400" dirty="0" smtClean="0"/>
                        <a:t> </a:t>
                      </a:r>
                      <a:r>
                        <a:rPr lang="en-US" altLang="zh-TW" sz="1400" dirty="0"/>
                        <a:t>x1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89264"/>
                  </a:ext>
                </a:extLst>
              </a:tr>
              <a:tr h="118348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PCIe (16 PIN to 6+2 PIN</a:t>
                      </a:r>
                      <a:r>
                        <a:rPr lang="en-US" altLang="zh-TW" sz="1400" dirty="0" smtClean="0"/>
                        <a:t>) </a:t>
                      </a:r>
                      <a:r>
                        <a:rPr lang="en-US" altLang="zh-TW" sz="1400" dirty="0"/>
                        <a:t>Cable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x1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640658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SATA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Sleeved Cable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 smtClean="0"/>
                        <a:t>x3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318424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MOLEX/FDD Sleeved Cable</a:t>
                      </a:r>
                      <a:r>
                        <a:rPr lang="zh-TW" altLang="en-US" sz="1400" dirty="0"/>
                        <a:t> </a:t>
                      </a:r>
                      <a:r>
                        <a:rPr lang="en-US" altLang="zh-TW" sz="1400" dirty="0"/>
                        <a:t>x1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016184"/>
                  </a:ext>
                </a:extLst>
              </a:tr>
            </a:tbl>
          </a:graphicData>
        </a:graphic>
      </p:graphicFrame>
      <p:sp>
        <p:nvSpPr>
          <p:cNvPr id="70" name="文字方塊 69">
            <a:extLst>
              <a:ext uri="{FF2B5EF4-FFF2-40B4-BE49-F238E27FC236}">
                <a16:creationId xmlns:a16="http://schemas.microsoft.com/office/drawing/2014/main" id="{7CE884C1-27A6-44FA-9F9F-DA3F0CE7C3C2}"/>
              </a:ext>
            </a:extLst>
          </p:cNvPr>
          <p:cNvSpPr txBox="1"/>
          <p:nvPr/>
        </p:nvSpPr>
        <p:spPr>
          <a:xfrm>
            <a:off x="3500008" y="1601221"/>
            <a:ext cx="71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44C8D3DA-F803-444B-A127-DC8ED929146A}"/>
              </a:ext>
            </a:extLst>
          </p:cNvPr>
          <p:cNvSpPr txBox="1"/>
          <p:nvPr/>
        </p:nvSpPr>
        <p:spPr>
          <a:xfrm>
            <a:off x="2761512" y="7287346"/>
            <a:ext cx="7175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500mm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08D7ACC9-BCD3-4009-AEA5-C5F76552F038}"/>
              </a:ext>
            </a:extLst>
          </p:cNvPr>
          <p:cNvSpPr txBox="1"/>
          <p:nvPr/>
        </p:nvSpPr>
        <p:spPr>
          <a:xfrm>
            <a:off x="3842126" y="7276211"/>
            <a:ext cx="9718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zh-TW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zh-TW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150mm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BA735ECF-EB31-4552-BA92-F035511F2BF1}"/>
              </a:ext>
            </a:extLst>
          </p:cNvPr>
          <p:cNvSpPr txBox="1"/>
          <p:nvPr/>
        </p:nvSpPr>
        <p:spPr>
          <a:xfrm>
            <a:off x="3459871" y="2621494"/>
            <a:ext cx="71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4852049D-3766-4AC7-9D2C-078F99E02D92}"/>
              </a:ext>
            </a:extLst>
          </p:cNvPr>
          <p:cNvSpPr txBox="1"/>
          <p:nvPr/>
        </p:nvSpPr>
        <p:spPr>
          <a:xfrm>
            <a:off x="3459871" y="3364497"/>
            <a:ext cx="71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534C9727-DB47-44D9-A490-9CC38D3B2704}"/>
              </a:ext>
            </a:extLst>
          </p:cNvPr>
          <p:cNvSpPr txBox="1"/>
          <p:nvPr/>
        </p:nvSpPr>
        <p:spPr>
          <a:xfrm>
            <a:off x="3468923" y="4332647"/>
            <a:ext cx="800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F4399F88-1363-48A0-B55B-AA15AEE0C90C}"/>
              </a:ext>
            </a:extLst>
          </p:cNvPr>
          <p:cNvSpPr txBox="1"/>
          <p:nvPr/>
        </p:nvSpPr>
        <p:spPr>
          <a:xfrm>
            <a:off x="3550644" y="5191571"/>
            <a:ext cx="71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AAE8C550-A456-4883-9842-04CED3D09906}"/>
              </a:ext>
            </a:extLst>
          </p:cNvPr>
          <p:cNvSpPr txBox="1"/>
          <p:nvPr/>
        </p:nvSpPr>
        <p:spPr>
          <a:xfrm>
            <a:off x="2854149" y="6377337"/>
            <a:ext cx="768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500mm</a:t>
            </a:r>
            <a:endParaRPr lang="zh-TW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0B61A1B3-A947-4A88-AD5C-36D245EE03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7" t="3910" r="11535" b="82950"/>
          <a:stretch/>
        </p:blipFill>
        <p:spPr>
          <a:xfrm>
            <a:off x="2715443" y="4500134"/>
            <a:ext cx="2384222" cy="629293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D5628F6-5B60-4666-91A4-E0C822F037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2" t="24101" r="11210" b="58849"/>
          <a:stretch/>
        </p:blipFill>
        <p:spPr>
          <a:xfrm>
            <a:off x="2667279" y="5391844"/>
            <a:ext cx="2384222" cy="816524"/>
          </a:xfrm>
          <a:prstGeom prst="rect">
            <a:avLst/>
          </a:prstGeom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6994">
            <a:off x="330335" y="4980913"/>
            <a:ext cx="1801495" cy="1001130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4570">
            <a:off x="178791" y="3929725"/>
            <a:ext cx="2069712" cy="123197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1144">
            <a:off x="464744" y="2195130"/>
            <a:ext cx="1574842" cy="126745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20174">
            <a:off x="489787" y="3066064"/>
            <a:ext cx="1447720" cy="12988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77"/>
          <a:stretch/>
        </p:blipFill>
        <p:spPr>
          <a:xfrm>
            <a:off x="2577356" y="6642099"/>
            <a:ext cx="2564067" cy="42063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3681">
            <a:off x="355226" y="6029282"/>
            <a:ext cx="1641844" cy="126141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5048">
            <a:off x="254746" y="6880407"/>
            <a:ext cx="1796758" cy="13370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845" y="7543601"/>
            <a:ext cx="2494566" cy="15810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3025">
            <a:off x="406371" y="1339826"/>
            <a:ext cx="1630407" cy="121203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79" y="1738743"/>
            <a:ext cx="2450462" cy="61729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79" y="3559619"/>
            <a:ext cx="2253971" cy="59504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8" b="14186"/>
          <a:stretch/>
        </p:blipFill>
        <p:spPr>
          <a:xfrm>
            <a:off x="2587359" y="2832101"/>
            <a:ext cx="2463787" cy="376150"/>
          </a:xfrm>
          <a:prstGeom prst="rect">
            <a:avLst/>
          </a:prstGeom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08D7ACC9-BCD3-4009-AEA5-C5F76552F038}"/>
              </a:ext>
            </a:extLst>
          </p:cNvPr>
          <p:cNvSpPr txBox="1"/>
          <p:nvPr/>
        </p:nvSpPr>
        <p:spPr>
          <a:xfrm>
            <a:off x="3938370" y="6385031"/>
            <a:ext cx="9718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TW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1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zh-TW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150mm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圖片 5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87" y="205028"/>
            <a:ext cx="1939920" cy="59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61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2911</TotalTime>
  <Words>299</Words>
  <Application>Microsoft Office PowerPoint</Application>
  <PresentationFormat>自訂</PresentationFormat>
  <Paragraphs>95</Paragraphs>
  <Slides>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Lucida Sans</vt:lpstr>
      <vt:lpstr>新細明體</vt:lpstr>
      <vt:lpstr>Arial</vt:lpstr>
      <vt:lpstr>Calibri</vt:lpstr>
      <vt:lpstr>Office Theme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MSI Nightblade MI3 Datasheet</dc:title>
  <dc:subject>MSI Nightblade MI3 Desktop</dc:subject>
  <dc:creator>Micro-Star INT'L CO., LTD.</dc:creator>
  <cp:keywords>MSI,Nightblade MI3,Desktop,Datasheet,--digital_sig_here--</cp:keywords>
  <cp:lastModifiedBy>sammychiang(蔣欣妤)</cp:lastModifiedBy>
  <cp:revision>178</cp:revision>
  <dcterms:created xsi:type="dcterms:W3CDTF">2017-12-29T07:28:12Z</dcterms:created>
  <dcterms:modified xsi:type="dcterms:W3CDTF">2022-06-28T06:09:37Z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www.msi.com/pdf/presale_v2/Nightblade-MI3</vt:lpwstr>
  </property>
  <property fmtid="{D5CDD505-2E9C-101B-9397-08002B2CF9AE}" pid="4" name="LastSaved">
    <vt:filetime>2017-12-29T00:00:00Z</vt:filetime>
  </property>
</Properties>
</file>