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7556500" cy="10693400"/>
  <p:notesSz cx="7556500" cy="106934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1434" y="-19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394334" y="9080500"/>
            <a:ext cx="1739455" cy="53467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7/12/2023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sp>
        <p:nvSpPr>
          <p:cNvPr id="8" name="矩形 7"/>
          <p:cNvSpPr/>
          <p:nvPr userDrawn="1"/>
        </p:nvSpPr>
        <p:spPr>
          <a:xfrm>
            <a:off x="273050" y="9994900"/>
            <a:ext cx="14478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7/12/2023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sp>
        <p:nvSpPr>
          <p:cNvPr id="6" name="矩形 5"/>
          <p:cNvSpPr/>
          <p:nvPr userDrawn="1"/>
        </p:nvSpPr>
        <p:spPr>
          <a:xfrm>
            <a:off x="273050" y="9994900"/>
            <a:ext cx="14478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7/12/2023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sp>
        <p:nvSpPr>
          <p:cNvPr id="5" name="矩形 4"/>
          <p:cNvSpPr/>
          <p:nvPr userDrawn="1"/>
        </p:nvSpPr>
        <p:spPr>
          <a:xfrm>
            <a:off x="273050" y="9994900"/>
            <a:ext cx="14478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k object 30"/>
          <p:cNvSpPr/>
          <p:nvPr/>
        </p:nvSpPr>
        <p:spPr>
          <a:xfrm>
            <a:off x="1495879" y="10163661"/>
            <a:ext cx="125035" cy="10563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k object 31"/>
          <p:cNvSpPr/>
          <p:nvPr/>
        </p:nvSpPr>
        <p:spPr>
          <a:xfrm>
            <a:off x="1340568" y="10163530"/>
            <a:ext cx="123986" cy="10576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k object 32"/>
          <p:cNvSpPr/>
          <p:nvPr/>
        </p:nvSpPr>
        <p:spPr>
          <a:xfrm>
            <a:off x="802288" y="10123916"/>
            <a:ext cx="449156" cy="20462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k object 33"/>
          <p:cNvSpPr/>
          <p:nvPr/>
        </p:nvSpPr>
        <p:spPr>
          <a:xfrm>
            <a:off x="461260" y="10163661"/>
            <a:ext cx="119380" cy="106045"/>
          </a:xfrm>
          <a:custGeom>
            <a:avLst/>
            <a:gdLst/>
            <a:ahLst/>
            <a:cxnLst/>
            <a:rect l="l" t="t" r="r" b="b"/>
            <a:pathLst>
              <a:path w="119379" h="106045">
                <a:moveTo>
                  <a:pt x="24640" y="0"/>
                </a:moveTo>
                <a:lnTo>
                  <a:pt x="0" y="0"/>
                </a:lnTo>
                <a:lnTo>
                  <a:pt x="0" y="90303"/>
                </a:lnTo>
                <a:lnTo>
                  <a:pt x="1834" y="96856"/>
                </a:lnTo>
                <a:lnTo>
                  <a:pt x="5373" y="100395"/>
                </a:lnTo>
                <a:lnTo>
                  <a:pt x="9043" y="103933"/>
                </a:lnTo>
                <a:lnTo>
                  <a:pt x="15858" y="105637"/>
                </a:lnTo>
                <a:lnTo>
                  <a:pt x="26081" y="105637"/>
                </a:lnTo>
                <a:lnTo>
                  <a:pt x="103147" y="105506"/>
                </a:lnTo>
                <a:lnTo>
                  <a:pt x="119137" y="85715"/>
                </a:lnTo>
                <a:lnTo>
                  <a:pt x="24640" y="85715"/>
                </a:lnTo>
                <a:lnTo>
                  <a:pt x="24640" y="0"/>
                </a:lnTo>
                <a:close/>
              </a:path>
              <a:path w="119379" h="106045">
                <a:moveTo>
                  <a:pt x="119137" y="0"/>
                </a:moveTo>
                <a:lnTo>
                  <a:pt x="94628" y="0"/>
                </a:lnTo>
                <a:lnTo>
                  <a:pt x="94628" y="85715"/>
                </a:lnTo>
                <a:lnTo>
                  <a:pt x="119137" y="85715"/>
                </a:lnTo>
                <a:lnTo>
                  <a:pt x="11913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k object 34"/>
          <p:cNvSpPr/>
          <p:nvPr/>
        </p:nvSpPr>
        <p:spPr>
          <a:xfrm>
            <a:off x="319318" y="10163661"/>
            <a:ext cx="125730" cy="106045"/>
          </a:xfrm>
          <a:custGeom>
            <a:avLst/>
            <a:gdLst/>
            <a:ahLst/>
            <a:cxnLst/>
            <a:rect l="l" t="t" r="r" b="b"/>
            <a:pathLst>
              <a:path w="125729" h="106045">
                <a:moveTo>
                  <a:pt x="98691" y="0"/>
                </a:moveTo>
                <a:lnTo>
                  <a:pt x="0" y="0"/>
                </a:lnTo>
                <a:lnTo>
                  <a:pt x="0" y="105637"/>
                </a:lnTo>
                <a:lnTo>
                  <a:pt x="24115" y="105637"/>
                </a:lnTo>
                <a:lnTo>
                  <a:pt x="24115" y="65663"/>
                </a:lnTo>
                <a:lnTo>
                  <a:pt x="98691" y="65663"/>
                </a:lnTo>
                <a:lnTo>
                  <a:pt x="104720" y="64090"/>
                </a:lnTo>
                <a:lnTo>
                  <a:pt x="112321" y="57537"/>
                </a:lnTo>
                <a:lnTo>
                  <a:pt x="114156" y="52294"/>
                </a:lnTo>
                <a:lnTo>
                  <a:pt x="114156" y="47576"/>
                </a:lnTo>
                <a:lnTo>
                  <a:pt x="24246" y="47576"/>
                </a:lnTo>
                <a:lnTo>
                  <a:pt x="24246" y="18217"/>
                </a:lnTo>
                <a:lnTo>
                  <a:pt x="114156" y="18217"/>
                </a:lnTo>
                <a:lnTo>
                  <a:pt x="114156" y="13237"/>
                </a:lnTo>
                <a:lnTo>
                  <a:pt x="112321" y="7994"/>
                </a:lnTo>
                <a:lnTo>
                  <a:pt x="104720" y="1703"/>
                </a:lnTo>
                <a:lnTo>
                  <a:pt x="98691" y="0"/>
                </a:lnTo>
                <a:close/>
              </a:path>
              <a:path w="125729" h="106045">
                <a:moveTo>
                  <a:pt x="76541" y="65663"/>
                </a:moveTo>
                <a:lnTo>
                  <a:pt x="47445" y="65663"/>
                </a:lnTo>
                <a:lnTo>
                  <a:pt x="90040" y="105506"/>
                </a:lnTo>
                <a:lnTo>
                  <a:pt x="125297" y="105506"/>
                </a:lnTo>
                <a:lnTo>
                  <a:pt x="76541" y="65663"/>
                </a:lnTo>
                <a:close/>
              </a:path>
              <a:path w="125729" h="106045">
                <a:moveTo>
                  <a:pt x="114156" y="18217"/>
                </a:moveTo>
                <a:lnTo>
                  <a:pt x="83749" y="18217"/>
                </a:lnTo>
                <a:lnTo>
                  <a:pt x="86633" y="18873"/>
                </a:lnTo>
                <a:lnTo>
                  <a:pt x="89778" y="21232"/>
                </a:lnTo>
                <a:lnTo>
                  <a:pt x="90565" y="23460"/>
                </a:lnTo>
                <a:lnTo>
                  <a:pt x="90565" y="42333"/>
                </a:lnTo>
                <a:lnTo>
                  <a:pt x="89778" y="44561"/>
                </a:lnTo>
                <a:lnTo>
                  <a:pt x="86633" y="46920"/>
                </a:lnTo>
                <a:lnTo>
                  <a:pt x="83749" y="47576"/>
                </a:lnTo>
                <a:lnTo>
                  <a:pt x="114156" y="47576"/>
                </a:lnTo>
                <a:lnTo>
                  <a:pt x="114156" y="1821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0618" y="2512949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pic>
        <p:nvPicPr>
          <p:cNvPr id="18" name="圖片 17"/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0" t="24318" r="12270" b="25019"/>
          <a:stretch/>
        </p:blipFill>
        <p:spPr>
          <a:xfrm>
            <a:off x="120650" y="88900"/>
            <a:ext cx="1790103" cy="59670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18"/>
          <p:cNvSpPr txBox="1"/>
          <p:nvPr/>
        </p:nvSpPr>
        <p:spPr>
          <a:xfrm>
            <a:off x="2147302" y="168262"/>
            <a:ext cx="1321621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altLang="zh-TW" sz="800" spc="165" dirty="0" smtClean="0">
                <a:solidFill>
                  <a:srgbClr val="343434"/>
                </a:solidFill>
                <a:latin typeface="Trebuchet MS"/>
                <a:cs typeface="Trebuchet MS"/>
              </a:rPr>
              <a:t>LIQUID</a:t>
            </a:r>
            <a:r>
              <a:rPr lang="zh-TW" altLang="en-US" sz="800" spc="165" dirty="0" smtClean="0">
                <a:solidFill>
                  <a:srgbClr val="343434"/>
                </a:solidFill>
                <a:latin typeface="Trebuchet MS"/>
                <a:cs typeface="Trebuchet MS"/>
              </a:rPr>
              <a:t> </a:t>
            </a:r>
            <a:r>
              <a:rPr lang="en-US" altLang="zh-TW" sz="800" spc="165" dirty="0" smtClean="0">
                <a:solidFill>
                  <a:srgbClr val="343434"/>
                </a:solidFill>
                <a:latin typeface="Trebuchet MS"/>
                <a:cs typeface="Trebuchet MS"/>
              </a:rPr>
              <a:t>COOLING</a:t>
            </a:r>
            <a:endParaRPr sz="800" dirty="0">
              <a:latin typeface="Trebuchet MS"/>
              <a:cs typeface="Trebuchet M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79997" y="920127"/>
            <a:ext cx="7200265" cy="0"/>
          </a:xfrm>
          <a:custGeom>
            <a:avLst/>
            <a:gdLst/>
            <a:ahLst/>
            <a:cxnLst/>
            <a:rect l="l" t="t" r="r" b="b"/>
            <a:pathLst>
              <a:path w="7200265">
                <a:moveTo>
                  <a:pt x="0" y="0"/>
                </a:moveTo>
                <a:lnTo>
                  <a:pt x="7199998" y="0"/>
                </a:lnTo>
              </a:path>
            </a:pathLst>
          </a:custGeom>
          <a:ln w="3594">
            <a:solidFill>
              <a:srgbClr val="EC1C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79997" y="10538353"/>
            <a:ext cx="7200265" cy="0"/>
          </a:xfrm>
          <a:custGeom>
            <a:avLst/>
            <a:gdLst/>
            <a:ahLst/>
            <a:cxnLst/>
            <a:rect l="l" t="t" r="r" b="b"/>
            <a:pathLst>
              <a:path w="7200265">
                <a:moveTo>
                  <a:pt x="0" y="0"/>
                </a:moveTo>
                <a:lnTo>
                  <a:pt x="7199998" y="0"/>
                </a:lnTo>
              </a:path>
            </a:pathLst>
          </a:custGeom>
          <a:ln w="3594">
            <a:solidFill>
              <a:srgbClr val="EC1C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-3809" y="10538353"/>
            <a:ext cx="7560309" cy="180340"/>
          </a:xfrm>
          <a:custGeom>
            <a:avLst/>
            <a:gdLst/>
            <a:ahLst/>
            <a:cxnLst/>
            <a:rect l="l" t="t" r="r" b="b"/>
            <a:pathLst>
              <a:path w="7560309" h="180340">
                <a:moveTo>
                  <a:pt x="0" y="179997"/>
                </a:moveTo>
                <a:lnTo>
                  <a:pt x="7560005" y="179997"/>
                </a:lnTo>
                <a:lnTo>
                  <a:pt x="7560005" y="0"/>
                </a:lnTo>
                <a:lnTo>
                  <a:pt x="0" y="0"/>
                </a:lnTo>
                <a:lnTo>
                  <a:pt x="0" y="179997"/>
                </a:lnTo>
                <a:close/>
              </a:path>
            </a:pathLst>
          </a:custGeom>
          <a:solidFill>
            <a:srgbClr val="EC1C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785787" y="10567066"/>
            <a:ext cx="5913146" cy="1051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100"/>
              </a:lnSpc>
              <a:spcBef>
                <a:spcPts val="100"/>
              </a:spcBef>
            </a:pPr>
            <a:r>
              <a:rPr lang="en-US" sz="500" spc="-30" dirty="0">
                <a:latin typeface="Lucida Sans"/>
                <a:cs typeface="Lucida Sans"/>
              </a:rPr>
              <a:t>© </a:t>
            </a:r>
            <a:r>
              <a:rPr lang="en-US" sz="500" spc="-30" dirty="0" smtClean="0">
                <a:latin typeface="Lucida Sans"/>
                <a:cs typeface="Lucida Sans"/>
              </a:rPr>
              <a:t>20</a:t>
            </a:r>
            <a:r>
              <a:rPr lang="en-US" altLang="zh-TW" sz="500" spc="-30" dirty="0" smtClean="0">
                <a:latin typeface="Lucida Sans"/>
                <a:cs typeface="Lucida Sans"/>
              </a:rPr>
              <a:t>23</a:t>
            </a:r>
            <a:r>
              <a:rPr lang="en-US" sz="500" spc="-30" dirty="0" smtClean="0">
                <a:latin typeface="Lucida Sans"/>
                <a:cs typeface="Lucida Sans"/>
              </a:rPr>
              <a:t> </a:t>
            </a:r>
            <a:r>
              <a:rPr lang="en-US" sz="500" spc="-30" dirty="0">
                <a:latin typeface="Lucida Sans"/>
                <a:cs typeface="Lucida Sans"/>
              </a:rPr>
              <a:t>Micro-Star Int'l </a:t>
            </a:r>
            <a:r>
              <a:rPr lang="en-US" sz="500" spc="-30" dirty="0" err="1">
                <a:latin typeface="Lucida Sans"/>
                <a:cs typeface="Lucida Sans"/>
              </a:rPr>
              <a:t>Co.Ltd</a:t>
            </a:r>
            <a:r>
              <a:rPr lang="en-US" sz="500" spc="-30" dirty="0">
                <a:latin typeface="Lucida Sans"/>
                <a:cs typeface="Lucida Sans"/>
              </a:rPr>
              <a:t>. MSI is a registered trademark of Micro-Star Int'l </a:t>
            </a:r>
            <a:r>
              <a:rPr lang="en-US" sz="500" spc="-30" dirty="0" err="1">
                <a:latin typeface="Lucida Sans"/>
                <a:cs typeface="Lucida Sans"/>
              </a:rPr>
              <a:t>Co.Ltd</a:t>
            </a:r>
            <a:r>
              <a:rPr lang="en-US" sz="500" spc="-30" dirty="0">
                <a:latin typeface="Lucida Sans"/>
                <a:cs typeface="Lucida Sans"/>
              </a:rPr>
              <a:t>. All rights reserved</a:t>
            </a:r>
            <a:r>
              <a:rPr lang="en-US" sz="500" spc="-30" dirty="0" smtClean="0">
                <a:latin typeface="Lucida Sans"/>
                <a:cs typeface="Lucida Sans"/>
              </a:rPr>
              <a:t>..</a:t>
            </a:r>
            <a:endParaRPr sz="500" dirty="0">
              <a:latin typeface="Lucida Sans"/>
              <a:cs typeface="Lucida Sans"/>
            </a:endParaRPr>
          </a:p>
        </p:txBody>
      </p:sp>
      <p:sp>
        <p:nvSpPr>
          <p:cNvPr id="130" name="object 107"/>
          <p:cNvSpPr txBox="1"/>
          <p:nvPr/>
        </p:nvSpPr>
        <p:spPr>
          <a:xfrm>
            <a:off x="195522" y="3465052"/>
            <a:ext cx="143455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b="1" dirty="0">
                <a:solidFill>
                  <a:srgbClr val="EC1C23"/>
                </a:solidFill>
                <a:latin typeface="Lucida Sans"/>
                <a:cs typeface="Lucida Sans"/>
              </a:rPr>
              <a:t>SPECIFICATIONS</a:t>
            </a:r>
          </a:p>
        </p:txBody>
      </p:sp>
      <p:graphicFrame>
        <p:nvGraphicFramePr>
          <p:cNvPr id="25" name="表格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4192260"/>
              </p:ext>
            </p:extLst>
          </p:nvPr>
        </p:nvGraphicFramePr>
        <p:xfrm>
          <a:off x="3778250" y="3780069"/>
          <a:ext cx="3467180" cy="198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1633">
                  <a:extLst>
                    <a:ext uri="{9D8B030D-6E8A-4147-A177-3AD203B41FA5}">
                      <a16:colId xmlns:a16="http://schemas.microsoft.com/office/drawing/2014/main" val="2075771536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821531425"/>
                    </a:ext>
                  </a:extLst>
                </a:gridCol>
                <a:gridCol w="2306947">
                  <a:extLst>
                    <a:ext uri="{9D8B030D-6E8A-4147-A177-3AD203B41FA5}">
                      <a16:colId xmlns:a16="http://schemas.microsoft.com/office/drawing/2014/main" val="3468143105"/>
                    </a:ext>
                  </a:extLst>
                </a:gridCol>
              </a:tblGrid>
              <a:tr h="129846">
                <a:tc gridSpan="3">
                  <a:txBody>
                    <a:bodyPr/>
                    <a:lstStyle/>
                    <a:p>
                      <a:pPr algn="l"/>
                      <a:r>
                        <a:rPr lang="en-US" altLang="zh-TW" sz="700" b="1" baseline="0" dirty="0" smtClean="0">
                          <a:solidFill>
                            <a:schemeClr val="tx1"/>
                          </a:solidFill>
                        </a:rPr>
                        <a:t>CPU Block Info</a:t>
                      </a:r>
                      <a:endParaRPr lang="en-US" altLang="zh-TW" sz="7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zh-TW" altLang="en-US" sz="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 sz="7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5579651"/>
                  </a:ext>
                </a:extLst>
              </a:tr>
              <a:tr h="129846">
                <a:tc>
                  <a:txBody>
                    <a:bodyPr/>
                    <a:lstStyle/>
                    <a:p>
                      <a:pPr algn="l"/>
                      <a:r>
                        <a:rPr lang="en-US" altLang="zh-TW" sz="700" b="0" dirty="0" smtClean="0">
                          <a:solidFill>
                            <a:schemeClr val="tx1"/>
                          </a:solidFill>
                        </a:rPr>
                        <a:t>Cold Plate Material</a:t>
                      </a:r>
                      <a:endParaRPr lang="en-US" altLang="zh-TW" sz="7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zh-TW" altLang="en-US" sz="7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700" b="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Copper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6998026"/>
                  </a:ext>
                </a:extLst>
              </a:tr>
              <a:tr h="129846">
                <a:tc>
                  <a:txBody>
                    <a:bodyPr/>
                    <a:lstStyle/>
                    <a:p>
                      <a:pPr algn="l"/>
                      <a:r>
                        <a:rPr lang="en-US" altLang="zh-TW" sz="700" b="0" dirty="0" smtClean="0">
                          <a:solidFill>
                            <a:schemeClr val="tx1"/>
                          </a:solidFill>
                        </a:rPr>
                        <a:t>Block Dimensions</a:t>
                      </a:r>
                      <a:endParaRPr lang="en-US" altLang="zh-TW" sz="7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zh-TW" altLang="en-US" sz="7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700" b="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41±0.2*47.6±0.2mm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2572802"/>
                  </a:ext>
                </a:extLst>
              </a:tr>
              <a:tr h="129846">
                <a:tc>
                  <a:txBody>
                    <a:bodyPr/>
                    <a:lstStyle/>
                    <a:p>
                      <a:pPr algn="l"/>
                      <a:r>
                        <a:rPr lang="en-US" altLang="zh-TW" sz="700" b="0" dirty="0" smtClean="0">
                          <a:solidFill>
                            <a:schemeClr val="tx1"/>
                          </a:solidFill>
                        </a:rPr>
                        <a:t>Intel Socket</a:t>
                      </a:r>
                      <a:endParaRPr lang="en-US" altLang="zh-TW" sz="7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zh-TW" altLang="en-US" sz="7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700" b="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LGA 1150/1151/1155/1156/1200/1700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1770463"/>
                  </a:ext>
                </a:extLst>
              </a:tr>
              <a:tr h="129846">
                <a:tc>
                  <a:txBody>
                    <a:bodyPr/>
                    <a:lstStyle/>
                    <a:p>
                      <a:pPr algn="l"/>
                      <a:r>
                        <a:rPr lang="en-US" altLang="zh-TW" sz="700" b="0" dirty="0" smtClean="0">
                          <a:solidFill>
                            <a:schemeClr val="tx1"/>
                          </a:solidFill>
                        </a:rPr>
                        <a:t>AMD Socket</a:t>
                      </a:r>
                      <a:endParaRPr lang="en-US" altLang="zh-TW" sz="7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zh-TW" altLang="en-US" sz="7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700" b="0" dirty="0" smtClean="0">
                          <a:solidFill>
                            <a:schemeClr val="tx1"/>
                          </a:solidFill>
                        </a:rPr>
                        <a:t>AM5/</a:t>
                      </a:r>
                      <a:r>
                        <a:rPr lang="de-DE" altLang="zh-TW" sz="700" b="0" dirty="0" smtClean="0">
                          <a:solidFill>
                            <a:schemeClr val="tx1"/>
                          </a:solidFill>
                        </a:rPr>
                        <a:t>AM4</a:t>
                      </a:r>
                      <a:r>
                        <a:rPr lang="de-DE" altLang="zh-TW" sz="700" b="0" baseline="0" dirty="0" smtClean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de-DE" altLang="zh-TW" sz="700" b="0" dirty="0" smtClean="0">
                          <a:solidFill>
                            <a:schemeClr val="tx1"/>
                          </a:solidFill>
                        </a:rPr>
                        <a:t>TR4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1696993"/>
                  </a:ext>
                </a:extLst>
              </a:tr>
              <a:tr h="129846">
                <a:tc>
                  <a:txBody>
                    <a:bodyPr/>
                    <a:lstStyle/>
                    <a:p>
                      <a:pPr algn="l"/>
                      <a:r>
                        <a:rPr lang="en-US" altLang="zh-TW" sz="700" b="0" dirty="0" smtClean="0">
                          <a:solidFill>
                            <a:schemeClr val="tx1"/>
                          </a:solidFill>
                        </a:rPr>
                        <a:t>Panel Size</a:t>
                      </a:r>
                      <a:endParaRPr lang="en-US" altLang="zh-TW" sz="7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zh-TW" altLang="en-US" sz="7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altLang="zh-TW" sz="700" b="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5228851"/>
                  </a:ext>
                </a:extLst>
              </a:tr>
              <a:tr h="129846">
                <a:tc>
                  <a:txBody>
                    <a:bodyPr/>
                    <a:lstStyle/>
                    <a:p>
                      <a:pPr algn="l"/>
                      <a:r>
                        <a:rPr lang="en-US" altLang="zh-TW" sz="700" b="0" dirty="0" smtClean="0">
                          <a:solidFill>
                            <a:schemeClr val="tx1"/>
                          </a:solidFill>
                        </a:rPr>
                        <a:t>Panel Type</a:t>
                      </a:r>
                      <a:endParaRPr lang="en-US" altLang="zh-TW" sz="7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zh-TW" altLang="en-US" sz="7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altLang="zh-TW" sz="700" b="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6311536"/>
                  </a:ext>
                </a:extLst>
              </a:tr>
              <a:tr h="129846">
                <a:tc>
                  <a:txBody>
                    <a:bodyPr/>
                    <a:lstStyle/>
                    <a:p>
                      <a:pPr algn="l"/>
                      <a:r>
                        <a:rPr lang="en-US" altLang="zh-TW" sz="700" b="0" dirty="0" smtClean="0">
                          <a:solidFill>
                            <a:schemeClr val="tx1"/>
                          </a:solidFill>
                        </a:rPr>
                        <a:t>Panel</a:t>
                      </a:r>
                      <a:r>
                        <a:rPr lang="en-US" altLang="zh-TW" sz="700" b="0" baseline="0" dirty="0" smtClean="0">
                          <a:solidFill>
                            <a:schemeClr val="tx1"/>
                          </a:solidFill>
                        </a:rPr>
                        <a:t> Resolution</a:t>
                      </a:r>
                      <a:endParaRPr lang="en-US" altLang="zh-TW" sz="7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zh-TW" altLang="en-US" sz="7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altLang="zh-TW" sz="700" b="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8040764"/>
                  </a:ext>
                </a:extLst>
              </a:tr>
              <a:tr h="129846">
                <a:tc>
                  <a:txBody>
                    <a:bodyPr/>
                    <a:lstStyle/>
                    <a:p>
                      <a:pPr algn="l"/>
                      <a:r>
                        <a:rPr lang="en-US" altLang="zh-TW" sz="700" b="0" dirty="0" smtClean="0">
                          <a:solidFill>
                            <a:schemeClr val="tx1"/>
                          </a:solidFill>
                        </a:rPr>
                        <a:t>Panel</a:t>
                      </a:r>
                      <a:r>
                        <a:rPr lang="en-US" altLang="zh-TW" sz="700" b="0" baseline="0" dirty="0" smtClean="0">
                          <a:solidFill>
                            <a:schemeClr val="tx1"/>
                          </a:solidFill>
                        </a:rPr>
                        <a:t> Color bit</a:t>
                      </a:r>
                      <a:endParaRPr lang="en-US" altLang="zh-TW" sz="7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zh-TW" altLang="en-US" sz="7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altLang="zh-TW" sz="700" b="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1198743"/>
                  </a:ext>
                </a:extLst>
              </a:tr>
              <a:tr h="129846">
                <a:tc>
                  <a:txBody>
                    <a:bodyPr/>
                    <a:lstStyle/>
                    <a:p>
                      <a:pPr algn="l"/>
                      <a:r>
                        <a:rPr lang="en-US" altLang="zh-TW" sz="700" b="0" smtClean="0">
                          <a:solidFill>
                            <a:schemeClr val="tx1"/>
                          </a:solidFill>
                        </a:rPr>
                        <a:t>Panel</a:t>
                      </a:r>
                      <a:r>
                        <a:rPr lang="en-US" altLang="zh-TW" sz="700" b="0" baseline="0" smtClean="0">
                          <a:solidFill>
                            <a:schemeClr val="tx1"/>
                          </a:solidFill>
                        </a:rPr>
                        <a:t> Brightness</a:t>
                      </a:r>
                      <a:endParaRPr lang="en-US" altLang="zh-TW" sz="7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zh-TW" altLang="en-US" sz="7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700" b="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9324198"/>
                  </a:ext>
                </a:extLst>
              </a:tr>
            </a:tbl>
          </a:graphicData>
        </a:graphic>
      </p:graphicFrame>
      <p:graphicFrame>
        <p:nvGraphicFramePr>
          <p:cNvPr id="26" name="表格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4175016"/>
              </p:ext>
            </p:extLst>
          </p:nvPr>
        </p:nvGraphicFramePr>
        <p:xfrm>
          <a:off x="3778250" y="7709143"/>
          <a:ext cx="3467180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1633">
                  <a:extLst>
                    <a:ext uri="{9D8B030D-6E8A-4147-A177-3AD203B41FA5}">
                      <a16:colId xmlns:a16="http://schemas.microsoft.com/office/drawing/2014/main" val="2075771536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821531425"/>
                    </a:ext>
                  </a:extLst>
                </a:gridCol>
                <a:gridCol w="2306947">
                  <a:extLst>
                    <a:ext uri="{9D8B030D-6E8A-4147-A177-3AD203B41FA5}">
                      <a16:colId xmlns:a16="http://schemas.microsoft.com/office/drawing/2014/main" val="3468143105"/>
                    </a:ext>
                  </a:extLst>
                </a:gridCol>
              </a:tblGrid>
              <a:tr h="129846">
                <a:tc gridSpan="3">
                  <a:txBody>
                    <a:bodyPr/>
                    <a:lstStyle/>
                    <a:p>
                      <a:pPr algn="l"/>
                      <a:r>
                        <a:rPr lang="en-US" altLang="zh-TW" sz="700" b="1" dirty="0" smtClean="0">
                          <a:solidFill>
                            <a:schemeClr val="tx1"/>
                          </a:solidFill>
                        </a:rPr>
                        <a:t>Accessories</a:t>
                      </a:r>
                      <a:endParaRPr lang="en-US" altLang="zh-TW" sz="7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zh-TW" altLang="en-US" sz="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 sz="7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5579651"/>
                  </a:ext>
                </a:extLst>
              </a:tr>
              <a:tr h="129846">
                <a:tc>
                  <a:txBody>
                    <a:bodyPr/>
                    <a:lstStyle/>
                    <a:p>
                      <a:pPr algn="l"/>
                      <a:endParaRPr lang="en-US" altLang="zh-TW" sz="7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zh-TW" altLang="en-US" sz="7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700" b="0" dirty="0" smtClean="0">
                          <a:solidFill>
                            <a:schemeClr val="tx1"/>
                          </a:solidFill>
                        </a:rPr>
                        <a:t>1 to 3 Fan PWM cable</a:t>
                      </a:r>
                      <a:r>
                        <a:rPr lang="en-US" altLang="zh-TW" sz="700" b="1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TW" sz="700" b="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x 1</a:t>
                      </a:r>
                    </a:p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700" b="0" dirty="0" smtClean="0">
                          <a:solidFill>
                            <a:schemeClr val="tx1"/>
                          </a:solidFill>
                        </a:rPr>
                        <a:t>Molex 4-Pin to 4-Pin fan cable x 1</a:t>
                      </a:r>
                    </a:p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700" b="0" dirty="0" smtClean="0">
                          <a:solidFill>
                            <a:schemeClr val="tx1"/>
                          </a:solidFill>
                        </a:rPr>
                        <a:t>Noise reducer cable x 1 </a:t>
                      </a:r>
                    </a:p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700" b="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Thermal paste x 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1770463"/>
                  </a:ext>
                </a:extLst>
              </a:tr>
            </a:tbl>
          </a:graphicData>
        </a:graphic>
      </p:graphicFrame>
      <p:graphicFrame>
        <p:nvGraphicFramePr>
          <p:cNvPr id="29" name="表格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1549075"/>
              </p:ext>
            </p:extLst>
          </p:nvPr>
        </p:nvGraphicFramePr>
        <p:xfrm>
          <a:off x="163157" y="3780069"/>
          <a:ext cx="3467180" cy="3185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1633">
                  <a:extLst>
                    <a:ext uri="{9D8B030D-6E8A-4147-A177-3AD203B41FA5}">
                      <a16:colId xmlns:a16="http://schemas.microsoft.com/office/drawing/2014/main" val="2075771536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821531425"/>
                    </a:ext>
                  </a:extLst>
                </a:gridCol>
                <a:gridCol w="2306947">
                  <a:extLst>
                    <a:ext uri="{9D8B030D-6E8A-4147-A177-3AD203B41FA5}">
                      <a16:colId xmlns:a16="http://schemas.microsoft.com/office/drawing/2014/main" val="3468143105"/>
                    </a:ext>
                  </a:extLst>
                </a:gridCol>
              </a:tblGrid>
              <a:tr h="129846">
                <a:tc gridSpan="3">
                  <a:txBody>
                    <a:bodyPr/>
                    <a:lstStyle/>
                    <a:p>
                      <a:r>
                        <a:rPr lang="en-US" altLang="zh-TW" sz="700" dirty="0" smtClean="0">
                          <a:solidFill>
                            <a:schemeClr val="tx1"/>
                          </a:solidFill>
                        </a:rPr>
                        <a:t>Radiator Fan info</a:t>
                      </a:r>
                      <a:endParaRPr lang="zh-TW" altLang="en-US" sz="7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zh-TW" altLang="en-US" sz="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 sz="7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5579651"/>
                  </a:ext>
                </a:extLst>
              </a:tr>
              <a:tr h="129846">
                <a:tc>
                  <a:txBody>
                    <a:bodyPr/>
                    <a:lstStyle/>
                    <a:p>
                      <a:pPr algn="l"/>
                      <a:r>
                        <a:rPr lang="en-US" altLang="zh-TW" sz="700" b="0" dirty="0" smtClean="0">
                          <a:solidFill>
                            <a:schemeClr val="tx1"/>
                          </a:solidFill>
                        </a:rPr>
                        <a:t>Number of Fans</a:t>
                      </a:r>
                      <a:endParaRPr lang="zh-TW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zh-TW" altLang="en-US" sz="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7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3</a:t>
                      </a:r>
                      <a:endParaRPr lang="zh-TW" altLang="en-US" sz="7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1770463"/>
                  </a:ext>
                </a:extLst>
              </a:tr>
              <a:tr h="129846">
                <a:tc>
                  <a:txBody>
                    <a:bodyPr/>
                    <a:lstStyle/>
                    <a:p>
                      <a:pPr algn="l"/>
                      <a:r>
                        <a:rPr lang="en-US" altLang="zh-TW" sz="700" b="0" dirty="0" smtClean="0">
                          <a:solidFill>
                            <a:schemeClr val="tx1"/>
                          </a:solidFill>
                        </a:rPr>
                        <a:t>Fan Dimensions</a:t>
                      </a:r>
                      <a:endParaRPr lang="zh-TW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zh-TW" altLang="en-US" sz="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7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120 x 120 x 25mm / 4.7 x 4.7 x 0.98</a:t>
                      </a:r>
                      <a:r>
                        <a:rPr lang="en-US" altLang="zh-TW" sz="700" b="0" baseline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inches</a:t>
                      </a:r>
                      <a:endParaRPr lang="en-US" altLang="zh-TW" sz="700" b="0" dirty="0" smtClean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1696993"/>
                  </a:ext>
                </a:extLst>
              </a:tr>
              <a:tr h="129846">
                <a:tc>
                  <a:txBody>
                    <a:bodyPr/>
                    <a:lstStyle/>
                    <a:p>
                      <a:pPr algn="l"/>
                      <a:r>
                        <a:rPr lang="en-US" altLang="zh-TW" sz="700" b="0" dirty="0" smtClean="0">
                          <a:solidFill>
                            <a:schemeClr val="tx1"/>
                          </a:solidFill>
                        </a:rPr>
                        <a:t>Fan Speed</a:t>
                      </a:r>
                      <a:endParaRPr lang="zh-TW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zh-TW" altLang="en-US" sz="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700" b="0" baseline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600±250RPM-1800±200RPM</a:t>
                      </a:r>
                      <a:endParaRPr lang="en-US" altLang="zh-TW" sz="700" b="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0893443"/>
                  </a:ext>
                </a:extLst>
              </a:tr>
              <a:tr h="129846">
                <a:tc>
                  <a:txBody>
                    <a:bodyPr/>
                    <a:lstStyle/>
                    <a:p>
                      <a:pPr algn="l"/>
                      <a:r>
                        <a:rPr lang="en-US" altLang="zh-TW" sz="700" b="0" dirty="0" smtClean="0">
                          <a:solidFill>
                            <a:schemeClr val="tx1"/>
                          </a:solidFill>
                        </a:rPr>
                        <a:t>Fan Air Flow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zh-TW" altLang="en-US" sz="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7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25.5~75.04 CFM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3490036"/>
                  </a:ext>
                </a:extLst>
              </a:tr>
              <a:tr h="129846">
                <a:tc>
                  <a:txBody>
                    <a:bodyPr/>
                    <a:lstStyle/>
                    <a:p>
                      <a:pPr algn="l"/>
                      <a:r>
                        <a:rPr lang="en-US" altLang="zh-TW" sz="700" b="0" dirty="0" smtClean="0">
                          <a:solidFill>
                            <a:schemeClr val="tx1"/>
                          </a:solidFill>
                        </a:rPr>
                        <a:t>Fan Noise Level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zh-TW" altLang="en-US" sz="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7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11.2~32.5 </a:t>
                      </a:r>
                      <a:r>
                        <a:rPr lang="en-US" altLang="zh-TW" sz="700" b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dBA</a:t>
                      </a:r>
                      <a:endParaRPr lang="en-US" altLang="zh-TW" sz="700" b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3839182"/>
                  </a:ext>
                </a:extLst>
              </a:tr>
              <a:tr h="129846">
                <a:tc>
                  <a:txBody>
                    <a:bodyPr/>
                    <a:lstStyle/>
                    <a:p>
                      <a:pPr algn="l"/>
                      <a:r>
                        <a:rPr lang="en-US" altLang="zh-TW" sz="700" b="0" dirty="0" smtClean="0">
                          <a:solidFill>
                            <a:schemeClr val="tx1"/>
                          </a:solidFill>
                        </a:rPr>
                        <a:t>Fan Static Pressure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zh-TW" altLang="en-US" sz="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7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0.31~2.52 mm-H2O</a:t>
                      </a:r>
                      <a:endParaRPr lang="en-US" altLang="zh-TW" sz="700" b="0" dirty="0" smtClean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6424513"/>
                  </a:ext>
                </a:extLst>
              </a:tr>
              <a:tr h="129846">
                <a:tc>
                  <a:txBody>
                    <a:bodyPr/>
                    <a:lstStyle/>
                    <a:p>
                      <a:pPr algn="l"/>
                      <a:r>
                        <a:rPr lang="en-US" altLang="zh-TW" sz="700" b="0" dirty="0" smtClean="0">
                          <a:solidFill>
                            <a:schemeClr val="tx1"/>
                          </a:solidFill>
                        </a:rPr>
                        <a:t>Fan Bearing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zh-TW" altLang="en-US" sz="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7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Fluid Dynamic Bearing (FDB)</a:t>
                      </a:r>
                      <a:endParaRPr lang="zh-TW" altLang="en-US" sz="7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3476929"/>
                  </a:ext>
                </a:extLst>
              </a:tr>
              <a:tr h="129846">
                <a:tc>
                  <a:txBody>
                    <a:bodyPr/>
                    <a:lstStyle/>
                    <a:p>
                      <a:pPr algn="l"/>
                      <a:r>
                        <a:rPr lang="en-US" altLang="zh-TW" sz="700" b="0" dirty="0" smtClean="0">
                          <a:solidFill>
                            <a:schemeClr val="tx1"/>
                          </a:solidFill>
                        </a:rPr>
                        <a:t>Fan Life Expectancy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zh-TW" altLang="en-US" sz="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7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50,000 hrs@40℃</a:t>
                      </a:r>
                      <a:endParaRPr lang="zh-TW" altLang="en-US" sz="7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9497956"/>
                  </a:ext>
                </a:extLst>
              </a:tr>
              <a:tr h="129846">
                <a:tc>
                  <a:txBody>
                    <a:bodyPr/>
                    <a:lstStyle/>
                    <a:p>
                      <a:pPr algn="l"/>
                      <a:r>
                        <a:rPr lang="en-US" altLang="zh-TW" sz="700" b="0" dirty="0" smtClean="0">
                          <a:solidFill>
                            <a:schemeClr val="tx1"/>
                          </a:solidFill>
                        </a:rPr>
                        <a:t>Fan Rated Current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zh-TW" altLang="en-US" sz="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7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0.25A(Max:0.4A)</a:t>
                      </a:r>
                      <a:endParaRPr lang="zh-TW" altLang="en-US" sz="7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7811295"/>
                  </a:ext>
                </a:extLst>
              </a:tr>
              <a:tr h="129846">
                <a:tc>
                  <a:txBody>
                    <a:bodyPr/>
                    <a:lstStyle/>
                    <a:p>
                      <a:pPr algn="l"/>
                      <a:r>
                        <a:rPr lang="en-US" altLang="zh-TW" sz="700" b="0" dirty="0" smtClean="0">
                          <a:solidFill>
                            <a:schemeClr val="tx1"/>
                          </a:solidFill>
                        </a:rPr>
                        <a:t>Fan Power Consumption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zh-TW" altLang="en-US" sz="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7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3W(Max:4.8W)</a:t>
                      </a:r>
                      <a:endParaRPr lang="zh-TW" altLang="en-US" sz="7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2429518"/>
                  </a:ext>
                </a:extLst>
              </a:tr>
              <a:tr h="129846">
                <a:tc>
                  <a:txBody>
                    <a:bodyPr/>
                    <a:lstStyle/>
                    <a:p>
                      <a:pPr algn="l"/>
                      <a:r>
                        <a:rPr lang="en-US" altLang="zh-TW" sz="700" b="0" dirty="0" smtClean="0">
                          <a:solidFill>
                            <a:schemeClr val="tx1"/>
                          </a:solidFill>
                        </a:rPr>
                        <a:t>PWM</a:t>
                      </a:r>
                      <a:r>
                        <a:rPr lang="en-US" altLang="zh-TW" sz="700" b="0" baseline="0" dirty="0" smtClean="0">
                          <a:solidFill>
                            <a:schemeClr val="tx1"/>
                          </a:solidFill>
                        </a:rPr>
                        <a:t> Mode</a:t>
                      </a:r>
                      <a:endParaRPr lang="en-US" altLang="zh-TW" sz="7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zh-TW" altLang="en-US" sz="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7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Yes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4724484"/>
                  </a:ext>
                </a:extLst>
              </a:tr>
              <a:tr h="129846">
                <a:tc>
                  <a:txBody>
                    <a:bodyPr/>
                    <a:lstStyle/>
                    <a:p>
                      <a:pPr algn="l"/>
                      <a:r>
                        <a:rPr lang="en-US" altLang="zh-TW" sz="700" b="0" dirty="0" smtClean="0">
                          <a:solidFill>
                            <a:schemeClr val="tx1"/>
                          </a:solidFill>
                        </a:rPr>
                        <a:t>Cable Length</a:t>
                      </a:r>
                      <a:r>
                        <a:rPr lang="en-US" altLang="zh-TW" sz="7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zh-TW" sz="700" b="0" dirty="0" smtClean="0">
                          <a:solidFill>
                            <a:schemeClr val="tx1"/>
                          </a:solidFill>
                        </a:rPr>
                        <a:t>(5V ARGB / PWM cable)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zh-TW" altLang="en-US" sz="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7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550</a:t>
                      </a:r>
                      <a:r>
                        <a:rPr lang="zh-TW" altLang="en-US" sz="7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altLang="zh-TW" sz="7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/</a:t>
                      </a:r>
                      <a:r>
                        <a:rPr lang="zh-TW" altLang="en-US" sz="7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altLang="zh-TW" sz="7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500</a:t>
                      </a:r>
                      <a:r>
                        <a:rPr lang="zh-TW" altLang="en-US" sz="7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altLang="zh-TW" sz="7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mm; 21.65</a:t>
                      </a:r>
                      <a:r>
                        <a:rPr lang="zh-TW" altLang="en-US" sz="7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altLang="zh-TW" sz="7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/</a:t>
                      </a:r>
                      <a:r>
                        <a:rPr lang="zh-TW" altLang="en-US" sz="7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altLang="zh-TW" sz="7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19.69 inches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3321507"/>
                  </a:ext>
                </a:extLst>
              </a:tr>
              <a:tr h="129846">
                <a:tc>
                  <a:txBody>
                    <a:bodyPr/>
                    <a:lstStyle/>
                    <a:p>
                      <a:pPr algn="l"/>
                      <a:r>
                        <a:rPr lang="en-US" altLang="zh-TW" sz="700" b="0" dirty="0" smtClean="0">
                          <a:solidFill>
                            <a:schemeClr val="tx1"/>
                          </a:solidFill>
                        </a:rPr>
                        <a:t>Fan Lighting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zh-TW" altLang="en-US" sz="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7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ARGB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9252100"/>
                  </a:ext>
                </a:extLst>
              </a:tr>
              <a:tr h="129846">
                <a:tc>
                  <a:txBody>
                    <a:bodyPr/>
                    <a:lstStyle/>
                    <a:p>
                      <a:pPr algn="l"/>
                      <a:r>
                        <a:rPr lang="en-US" altLang="zh-TW" sz="700" b="0" dirty="0" smtClean="0">
                          <a:solidFill>
                            <a:schemeClr val="tx1"/>
                          </a:solidFill>
                        </a:rPr>
                        <a:t>ARGB</a:t>
                      </a:r>
                      <a:r>
                        <a:rPr lang="en-US" altLang="zh-TW" sz="700" b="0" baseline="0" dirty="0" smtClean="0">
                          <a:solidFill>
                            <a:schemeClr val="tx1"/>
                          </a:solidFill>
                        </a:rPr>
                        <a:t>  Connector</a:t>
                      </a:r>
                      <a:endParaRPr lang="en-US" altLang="zh-TW" sz="7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zh-TW" altLang="en-US" sz="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7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Pin + Socket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0630460"/>
                  </a:ext>
                </a:extLst>
              </a:tr>
            </a:tbl>
          </a:graphicData>
        </a:graphic>
      </p:graphicFrame>
      <p:graphicFrame>
        <p:nvGraphicFramePr>
          <p:cNvPr id="30" name="表格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6422306"/>
              </p:ext>
            </p:extLst>
          </p:nvPr>
        </p:nvGraphicFramePr>
        <p:xfrm>
          <a:off x="166424" y="7383286"/>
          <a:ext cx="3467180" cy="129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3426">
                  <a:extLst>
                    <a:ext uri="{9D8B030D-6E8A-4147-A177-3AD203B41FA5}">
                      <a16:colId xmlns:a16="http://schemas.microsoft.com/office/drawing/2014/main" val="2075771536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821531425"/>
                    </a:ext>
                  </a:extLst>
                </a:gridCol>
                <a:gridCol w="2065154">
                  <a:extLst>
                    <a:ext uri="{9D8B030D-6E8A-4147-A177-3AD203B41FA5}">
                      <a16:colId xmlns:a16="http://schemas.microsoft.com/office/drawing/2014/main" val="3468143105"/>
                    </a:ext>
                  </a:extLst>
                </a:gridCol>
              </a:tblGrid>
              <a:tr h="129846">
                <a:tc gridSpan="3">
                  <a:txBody>
                    <a:bodyPr/>
                    <a:lstStyle/>
                    <a:p>
                      <a:pPr algn="l"/>
                      <a:r>
                        <a:rPr lang="en-US" altLang="zh-TW" sz="700" b="1" dirty="0" smtClean="0">
                          <a:solidFill>
                            <a:schemeClr val="tx1"/>
                          </a:solidFill>
                        </a:rPr>
                        <a:t>Radiator</a:t>
                      </a:r>
                      <a:r>
                        <a:rPr lang="en-US" altLang="zh-TW" sz="700" b="1" baseline="0" dirty="0" smtClean="0">
                          <a:solidFill>
                            <a:schemeClr val="tx1"/>
                          </a:solidFill>
                        </a:rPr>
                        <a:t> Info</a:t>
                      </a:r>
                      <a:endParaRPr lang="en-US" altLang="zh-TW" sz="7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zh-TW" altLang="en-US" sz="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 sz="7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5579651"/>
                  </a:ext>
                </a:extLst>
              </a:tr>
              <a:tr h="129846">
                <a:tc>
                  <a:txBody>
                    <a:bodyPr/>
                    <a:lstStyle/>
                    <a:p>
                      <a:pPr algn="l"/>
                      <a:r>
                        <a:rPr lang="en-US" altLang="zh-TW" sz="700" b="0" dirty="0" smtClean="0">
                          <a:solidFill>
                            <a:schemeClr val="tx1"/>
                          </a:solidFill>
                        </a:rPr>
                        <a:t>Radiator</a:t>
                      </a:r>
                      <a:r>
                        <a:rPr lang="en-US" altLang="zh-TW" sz="700" b="0" baseline="0" dirty="0" smtClean="0">
                          <a:solidFill>
                            <a:schemeClr val="tx1"/>
                          </a:solidFill>
                        </a:rPr>
                        <a:t>  Size</a:t>
                      </a:r>
                      <a:endParaRPr lang="en-US" altLang="zh-TW" sz="7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zh-TW" altLang="en-US" sz="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700" b="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360 mm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0892858"/>
                  </a:ext>
                </a:extLst>
              </a:tr>
              <a:tr h="129846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700" b="0" dirty="0" smtClean="0">
                          <a:solidFill>
                            <a:schemeClr val="tx1"/>
                          </a:solidFill>
                        </a:rPr>
                        <a:t>Radiator Dimensions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zh-TW" altLang="en-US" sz="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700" b="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394 x 119.2 x 27mm / 15.51 x 4.69 x 1.06 inches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819755"/>
                  </a:ext>
                </a:extLst>
              </a:tr>
              <a:tr h="129846">
                <a:tc>
                  <a:txBody>
                    <a:bodyPr/>
                    <a:lstStyle/>
                    <a:p>
                      <a:pPr algn="l"/>
                      <a:r>
                        <a:rPr lang="en-US" altLang="zh-TW" sz="700" b="0" dirty="0" smtClean="0">
                          <a:solidFill>
                            <a:schemeClr val="tx1"/>
                          </a:solidFill>
                        </a:rPr>
                        <a:t>Radiator Material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zh-TW" altLang="en-US" sz="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700" b="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Aluminum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6956924"/>
                  </a:ext>
                </a:extLst>
              </a:tr>
              <a:tr h="129846">
                <a:tc>
                  <a:txBody>
                    <a:bodyPr/>
                    <a:lstStyle/>
                    <a:p>
                      <a:pPr algn="l"/>
                      <a:r>
                        <a:rPr lang="en-US" altLang="zh-TW" sz="700" b="0" dirty="0" smtClean="0">
                          <a:solidFill>
                            <a:schemeClr val="tx1"/>
                          </a:solidFill>
                        </a:rPr>
                        <a:t>Water</a:t>
                      </a:r>
                      <a:r>
                        <a:rPr lang="en-US" altLang="zh-TW" sz="700" b="0" baseline="0" dirty="0" smtClean="0">
                          <a:solidFill>
                            <a:schemeClr val="tx1"/>
                          </a:solidFill>
                        </a:rPr>
                        <a:t> Cooling Tube Material</a:t>
                      </a:r>
                      <a:endParaRPr lang="en-US" altLang="zh-TW" sz="7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zh-TW" altLang="en-US" sz="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700" b="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Black Rubber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1770463"/>
                  </a:ext>
                </a:extLst>
              </a:tr>
              <a:tr h="129846">
                <a:tc>
                  <a:txBody>
                    <a:bodyPr/>
                    <a:lstStyle/>
                    <a:p>
                      <a:pPr algn="l"/>
                      <a:r>
                        <a:rPr lang="en-US" altLang="zh-TW" sz="700" b="0" baseline="0" dirty="0" smtClean="0">
                          <a:solidFill>
                            <a:schemeClr val="tx1"/>
                          </a:solidFill>
                        </a:rPr>
                        <a:t>Water Cooling Tube Length</a:t>
                      </a:r>
                      <a:endParaRPr lang="en-US" altLang="zh-TW" sz="7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zh-TW" altLang="en-US" sz="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700" b="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400mm / 15.75 inches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1696993"/>
                  </a:ext>
                </a:extLst>
              </a:tr>
            </a:tbl>
          </a:graphicData>
        </a:graphic>
      </p:graphicFrame>
      <p:graphicFrame>
        <p:nvGraphicFramePr>
          <p:cNvPr id="31" name="表格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5115039"/>
              </p:ext>
            </p:extLst>
          </p:nvPr>
        </p:nvGraphicFramePr>
        <p:xfrm>
          <a:off x="3778250" y="5976654"/>
          <a:ext cx="3467180" cy="1600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075771536"/>
                    </a:ext>
                  </a:extLst>
                </a:gridCol>
                <a:gridCol w="490893">
                  <a:extLst>
                    <a:ext uri="{9D8B030D-6E8A-4147-A177-3AD203B41FA5}">
                      <a16:colId xmlns:a16="http://schemas.microsoft.com/office/drawing/2014/main" val="2821531425"/>
                    </a:ext>
                  </a:extLst>
                </a:gridCol>
                <a:gridCol w="2061887">
                  <a:extLst>
                    <a:ext uri="{9D8B030D-6E8A-4147-A177-3AD203B41FA5}">
                      <a16:colId xmlns:a16="http://schemas.microsoft.com/office/drawing/2014/main" val="3468143105"/>
                    </a:ext>
                  </a:extLst>
                </a:gridCol>
              </a:tblGrid>
              <a:tr h="129846">
                <a:tc gridSpan="3">
                  <a:txBody>
                    <a:bodyPr/>
                    <a:lstStyle/>
                    <a:p>
                      <a:pPr algn="l"/>
                      <a:r>
                        <a:rPr lang="en-US" altLang="zh-TW" sz="700" b="1" dirty="0" smtClean="0">
                          <a:solidFill>
                            <a:schemeClr val="tx1"/>
                          </a:solidFill>
                        </a:rPr>
                        <a:t>Pump Info</a:t>
                      </a:r>
                      <a:endParaRPr lang="en-US" altLang="zh-TW" sz="7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zh-TW" altLang="en-US" sz="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 sz="7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5579651"/>
                  </a:ext>
                </a:extLst>
              </a:tr>
              <a:tr h="129846">
                <a:tc>
                  <a:txBody>
                    <a:bodyPr/>
                    <a:lstStyle/>
                    <a:p>
                      <a:pPr algn="l"/>
                      <a:r>
                        <a:rPr lang="en-US" altLang="zh-TW" sz="700" b="0" dirty="0" smtClean="0">
                          <a:solidFill>
                            <a:schemeClr val="tx1"/>
                          </a:solidFill>
                        </a:rPr>
                        <a:t>Pump Life Expectancy</a:t>
                      </a:r>
                      <a:endParaRPr lang="en-US" altLang="zh-TW" sz="7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zh-TW" altLang="en-US" sz="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700" b="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200,000 hours in typical use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0531057"/>
                  </a:ext>
                </a:extLst>
              </a:tr>
              <a:tr h="129846">
                <a:tc>
                  <a:txBody>
                    <a:bodyPr/>
                    <a:lstStyle/>
                    <a:p>
                      <a:pPr algn="l"/>
                      <a:r>
                        <a:rPr lang="en-US" altLang="zh-TW" sz="700" b="0" dirty="0" smtClean="0">
                          <a:solidFill>
                            <a:schemeClr val="tx1"/>
                          </a:solidFill>
                        </a:rPr>
                        <a:t>Pump Noise</a:t>
                      </a:r>
                      <a:r>
                        <a:rPr lang="en-US" altLang="zh-TW" sz="700" b="0" baseline="0" dirty="0" smtClean="0">
                          <a:solidFill>
                            <a:schemeClr val="tx1"/>
                          </a:solidFill>
                        </a:rPr>
                        <a:t> Level</a:t>
                      </a:r>
                      <a:endParaRPr lang="en-US" altLang="zh-TW" sz="7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zh-TW" altLang="en-US" sz="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700" b="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 </a:t>
                      </a:r>
                      <a:r>
                        <a:rPr lang="en-US" altLang="zh-TW" sz="700" b="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dBA</a:t>
                      </a:r>
                      <a:r>
                        <a:rPr lang="en-US" altLang="zh-TW" sz="700" b="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(avg.)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1696993"/>
                  </a:ext>
                </a:extLst>
              </a:tr>
              <a:tr h="129846">
                <a:tc>
                  <a:txBody>
                    <a:bodyPr/>
                    <a:lstStyle/>
                    <a:p>
                      <a:pPr algn="l"/>
                      <a:r>
                        <a:rPr lang="en-US" altLang="zh-TW" sz="700" b="0" dirty="0" smtClean="0">
                          <a:solidFill>
                            <a:schemeClr val="tx1"/>
                          </a:solidFill>
                        </a:rPr>
                        <a:t>Pump Load Current</a:t>
                      </a:r>
                      <a:endParaRPr lang="en-US" altLang="zh-TW" sz="7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zh-TW" altLang="en-US" sz="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700" b="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0.5A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400067"/>
                  </a:ext>
                </a:extLst>
              </a:tr>
              <a:tr h="129846">
                <a:tc>
                  <a:txBody>
                    <a:bodyPr/>
                    <a:lstStyle/>
                    <a:p>
                      <a:pPr algn="l"/>
                      <a:r>
                        <a:rPr lang="en-US" altLang="zh-TW" sz="700" b="0" dirty="0" smtClean="0">
                          <a:solidFill>
                            <a:schemeClr val="tx1"/>
                          </a:solidFill>
                        </a:rPr>
                        <a:t>Pump Power Consumption</a:t>
                      </a:r>
                      <a:endParaRPr lang="en-US" altLang="zh-TW" sz="7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zh-TW" altLang="en-US" sz="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700" b="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6W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0424282"/>
                  </a:ext>
                </a:extLst>
              </a:tr>
              <a:tr h="129846">
                <a:tc>
                  <a:txBody>
                    <a:bodyPr/>
                    <a:lstStyle/>
                    <a:p>
                      <a:pPr algn="l"/>
                      <a:r>
                        <a:rPr lang="en-US" altLang="zh-TW" sz="700" b="0" dirty="0" smtClean="0">
                          <a:solidFill>
                            <a:schemeClr val="tx1"/>
                          </a:solidFill>
                        </a:rPr>
                        <a:t>Pump Speed</a:t>
                      </a:r>
                      <a:endParaRPr lang="en-US" altLang="zh-TW" sz="7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zh-TW" altLang="en-US" sz="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700" b="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3000 RPM ± 10%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9324198"/>
                  </a:ext>
                </a:extLst>
              </a:tr>
              <a:tr h="129846">
                <a:tc>
                  <a:txBody>
                    <a:bodyPr/>
                    <a:lstStyle/>
                    <a:p>
                      <a:pPr algn="l"/>
                      <a:r>
                        <a:rPr lang="en-US" altLang="zh-TW" sz="700" b="0" dirty="0" smtClean="0">
                          <a:solidFill>
                            <a:schemeClr val="tx1"/>
                          </a:solidFill>
                        </a:rPr>
                        <a:t>Pump Connector</a:t>
                      </a:r>
                      <a:endParaRPr lang="en-US" altLang="zh-TW" sz="7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zh-TW" altLang="en-US" sz="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700" b="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 Pin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2513609"/>
                  </a:ext>
                </a:extLst>
              </a:tr>
            </a:tbl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2912787" y="897914"/>
            <a:ext cx="4643713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cap="all" dirty="0" smtClean="0">
                <a:latin typeface="DIN-BoldItalic" pitchFamily="50" charset="0"/>
              </a:rPr>
              <a:t>Selling Point: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400" dirty="0">
                <a:cs typeface="DIN Pro Regular" panose="020B0504020101020102" pitchFamily="34" charset="0"/>
              </a:rPr>
              <a:t>The enlarged copper base surface area helps to achieve ultimate heat exchange with the latest CPU generation</a:t>
            </a:r>
            <a:r>
              <a:rPr lang="en-US" altLang="zh-TW" sz="1400" dirty="0" smtClean="0">
                <a:cs typeface="DIN Pro Regular" panose="020B0504020101020102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400" dirty="0" smtClean="0">
                <a:cs typeface="DIN Pro Regular" panose="020B0504020101020102" pitchFamily="34" charset="0"/>
              </a:rPr>
              <a:t>Maximize micro-channels to dissipate heat efficiently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400" dirty="0" smtClean="0">
                <a:cs typeface="DIN Pro Regular" panose="020B0504020101020102" pitchFamily="34" charset="0"/>
              </a:rPr>
              <a:t>Rotatable water block cap for 270 degree.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400" dirty="0" smtClean="0">
                <a:cs typeface="DIN Pro Regular" panose="020B0504020101020102" pitchFamily="34" charset="0"/>
              </a:rPr>
              <a:t>ARGB fan can change the lighting by MSI center.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400" dirty="0" smtClean="0">
                <a:cs typeface="DIN Pro Regular" panose="020B0504020101020102" pitchFamily="34" charset="0"/>
              </a:rPr>
              <a:t>Enhanced fan performance to dissipate heat quickly</a:t>
            </a:r>
            <a:r>
              <a:rPr lang="en-US" altLang="zh-TW" sz="1400" dirty="0" smtClean="0">
                <a:cs typeface="DIN Pro Regular" panose="020B0504020101020102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400" dirty="0">
                <a:cs typeface="DIN Pro Regular" panose="020B0504020101020102" pitchFamily="34" charset="0"/>
              </a:rPr>
              <a:t>Pump is separating the rooms of cool water and hot water to avoid mixing water temperatures and effectively reduce the heat source. </a:t>
            </a:r>
            <a:endParaRPr lang="en-US" altLang="zh-TW" sz="1400" dirty="0" smtClean="0">
              <a:cs typeface="DIN Pro Regular" panose="020B0504020101020102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400" dirty="0" smtClean="0">
                <a:cs typeface="DIN Pro Regular" panose="020B0504020101020102" pitchFamily="34" charset="0"/>
              </a:rPr>
              <a:t>Durable three phase motor of the pump generates minimal vibrations for long-lasting operation.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400" dirty="0" smtClean="0">
                <a:cs typeface="DIN Pro Regular" panose="020B0504020101020102" pitchFamily="34" charset="0"/>
              </a:rPr>
              <a:t>Spilt pathway through the radiator rapidly dissipates heat.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695"/>
          <a:stretch/>
        </p:blipFill>
        <p:spPr>
          <a:xfrm>
            <a:off x="2098163" y="264034"/>
            <a:ext cx="4800600" cy="379845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09" y="1712524"/>
            <a:ext cx="2869004" cy="9798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1135</TotalTime>
  <Words>349</Words>
  <Application>Microsoft Office PowerPoint</Application>
  <PresentationFormat>自訂</PresentationFormat>
  <Paragraphs>89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9" baseType="lpstr">
      <vt:lpstr>Lucida Sans</vt:lpstr>
      <vt:lpstr>新細明體</vt:lpstr>
      <vt:lpstr>Arial</vt:lpstr>
      <vt:lpstr>Calibri</vt:lpstr>
      <vt:lpstr>DIN Pro Regular</vt:lpstr>
      <vt:lpstr>DIN-BoldItalic</vt:lpstr>
      <vt:lpstr>Trebuchet MS</vt:lpstr>
      <vt:lpstr>Office Theme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subject>MSI Nightblade MI3 Desktop</dc:subject>
  <dc:creator>Micro-Star INT'L CO., LTD.</dc:creator>
  <cp:keywords/>
  <cp:lastModifiedBy>sammychiang(蔣欣妤)</cp:lastModifiedBy>
  <cp:revision>163</cp:revision>
  <dcterms:created xsi:type="dcterms:W3CDTF">2017-12-29T07:28:12Z</dcterms:created>
  <dcterms:modified xsi:type="dcterms:W3CDTF">2023-07-12T09:53:48Z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2017-12-29T00:00:00Z</vt:filetime>
  </property>
  <property fmtid="{D5CDD505-2E9C-101B-9397-08002B2CF9AE}" pid="3" name="Creator">
    <vt:lpwstr>www.msi.com/pdf/presale_v2/Nightblade-MI3</vt:lpwstr>
  </property>
  <property fmtid="{D5CDD505-2E9C-101B-9397-08002B2CF9AE}" pid="4" name="LastSaved">
    <vt:filetime>2017-12-29T00:00:00Z</vt:filetime>
  </property>
</Properties>
</file>